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70" r:id="rId2"/>
    <p:sldId id="257" r:id="rId3"/>
    <p:sldId id="273" r:id="rId4"/>
    <p:sldId id="327" r:id="rId5"/>
    <p:sldId id="274" r:id="rId6"/>
    <p:sldId id="373" r:id="rId7"/>
    <p:sldId id="276" r:id="rId8"/>
    <p:sldId id="301" r:id="rId9"/>
    <p:sldId id="286" r:id="rId10"/>
    <p:sldId id="315" r:id="rId11"/>
    <p:sldId id="329" r:id="rId12"/>
    <p:sldId id="312" r:id="rId13"/>
    <p:sldId id="328" r:id="rId14"/>
    <p:sldId id="305" r:id="rId15"/>
    <p:sldId id="307" r:id="rId16"/>
    <p:sldId id="306" r:id="rId17"/>
    <p:sldId id="332" r:id="rId18"/>
    <p:sldId id="330" r:id="rId19"/>
    <p:sldId id="339" r:id="rId20"/>
    <p:sldId id="331" r:id="rId21"/>
    <p:sldId id="335" r:id="rId22"/>
    <p:sldId id="333" r:id="rId23"/>
    <p:sldId id="281" r:id="rId24"/>
    <p:sldId id="337" r:id="rId25"/>
    <p:sldId id="336" r:id="rId26"/>
    <p:sldId id="338" r:id="rId27"/>
    <p:sldId id="354" r:id="rId28"/>
    <p:sldId id="347" r:id="rId29"/>
    <p:sldId id="357" r:id="rId30"/>
    <p:sldId id="324" r:id="rId31"/>
    <p:sldId id="342" r:id="rId32"/>
    <p:sldId id="340" r:id="rId33"/>
    <p:sldId id="343" r:id="rId34"/>
    <p:sldId id="341" r:id="rId35"/>
    <p:sldId id="348" r:id="rId36"/>
    <p:sldId id="349" r:id="rId37"/>
    <p:sldId id="284" r:id="rId38"/>
    <p:sldId id="358" r:id="rId39"/>
    <p:sldId id="359" r:id="rId40"/>
    <p:sldId id="360" r:id="rId41"/>
    <p:sldId id="363" r:id="rId42"/>
    <p:sldId id="372" r:id="rId43"/>
    <p:sldId id="353" r:id="rId44"/>
    <p:sldId id="370" r:id="rId45"/>
    <p:sldId id="401" r:id="rId46"/>
    <p:sldId id="402" r:id="rId47"/>
    <p:sldId id="403" r:id="rId48"/>
    <p:sldId id="405" r:id="rId49"/>
    <p:sldId id="362" r:id="rId50"/>
    <p:sldId id="368" r:id="rId51"/>
    <p:sldId id="321" r:id="rId52"/>
    <p:sldId id="365" r:id="rId53"/>
    <p:sldId id="364" r:id="rId54"/>
    <p:sldId id="367" r:id="rId55"/>
    <p:sldId id="287" r:id="rId56"/>
    <p:sldId id="320" r:id="rId57"/>
    <p:sldId id="318" r:id="rId58"/>
    <p:sldId id="374" r:id="rId59"/>
    <p:sldId id="375" r:id="rId60"/>
    <p:sldId id="376" r:id="rId61"/>
    <p:sldId id="378" r:id="rId62"/>
    <p:sldId id="383" r:id="rId63"/>
    <p:sldId id="381" r:id="rId64"/>
    <p:sldId id="382" r:id="rId65"/>
    <p:sldId id="379" r:id="rId66"/>
    <p:sldId id="384" r:id="rId67"/>
    <p:sldId id="380" r:id="rId68"/>
    <p:sldId id="388" r:id="rId69"/>
    <p:sldId id="377" r:id="rId70"/>
    <p:sldId id="371" r:id="rId71"/>
    <p:sldId id="366" r:id="rId72"/>
    <p:sldId id="386" r:id="rId73"/>
    <p:sldId id="391" r:id="rId74"/>
    <p:sldId id="390" r:id="rId75"/>
    <p:sldId id="389" r:id="rId76"/>
    <p:sldId id="298" r:id="rId77"/>
    <p:sldId id="299" r:id="rId78"/>
    <p:sldId id="396" r:id="rId79"/>
    <p:sldId id="397" r:id="rId80"/>
    <p:sldId id="398" r:id="rId81"/>
    <p:sldId id="400" r:id="rId82"/>
    <p:sldId id="275" r:id="rId83"/>
    <p:sldId id="387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008000"/>
    <a:srgbClr val="0033CC"/>
    <a:srgbClr val="FF00FF"/>
    <a:srgbClr val="993300"/>
    <a:srgbClr val="00FF00"/>
    <a:srgbClr val="00FFFF"/>
    <a:srgbClr val="9900CC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84444" autoAdjust="0"/>
  </p:normalViewPr>
  <p:slideViewPr>
    <p:cSldViewPr snapToGrid="0" showGuides="1">
      <p:cViewPr varScale="1">
        <p:scale>
          <a:sx n="90" d="100"/>
          <a:sy n="90" d="100"/>
        </p:scale>
        <p:origin x="-282" y="-108"/>
      </p:cViewPr>
      <p:guideLst>
        <p:guide orient="horz" pos="833"/>
        <p:guide pos="12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image" Target="../media/image158.emf"/><Relationship Id="rId1" Type="http://schemas.openxmlformats.org/officeDocument/2006/relationships/image" Target="../media/image15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image" Target="../media/image160.wmf"/><Relationship Id="rId1" Type="http://schemas.openxmlformats.org/officeDocument/2006/relationships/image" Target="../media/image158.emf"/><Relationship Id="rId4" Type="http://schemas.openxmlformats.org/officeDocument/2006/relationships/image" Target="../media/image162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wmf"/><Relationship Id="rId2" Type="http://schemas.openxmlformats.org/officeDocument/2006/relationships/image" Target="../media/image164.wmf"/><Relationship Id="rId1" Type="http://schemas.openxmlformats.org/officeDocument/2006/relationships/image" Target="../media/image163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wmf"/><Relationship Id="rId1" Type="http://schemas.openxmlformats.org/officeDocument/2006/relationships/image" Target="../media/image16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wmf"/><Relationship Id="rId1" Type="http://schemas.openxmlformats.org/officeDocument/2006/relationships/image" Target="../media/image22.emf"/><Relationship Id="rId4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CCA5F-95DF-4539-AB08-2B147469EA29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E8BF7-3E8F-4512-911D-BD5111206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099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EDA6-60EC-4D61-8464-09D7F099783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E8BF7-3E8F-4512-911D-BD511120650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E8BF7-3E8F-4512-911D-BD511120650E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E8BF7-3E8F-4512-911D-BD511120650E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four consecutive first order reactions, A→B→C→D→E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EF3DF-ED4D-4B87-8915-C9112E8372F5}" type="slidenum">
              <a:rPr lang="en-US" smtClean="0">
                <a:solidFill>
                  <a:prstClr val="black"/>
                </a:solidFill>
              </a:rPr>
              <a:pPr/>
              <a:t>80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four consecutive first order reactions, A→B→C→D→E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EF3DF-ED4D-4B87-8915-C9112E8372F5}" type="slidenum">
              <a:rPr lang="en-US" smtClean="0">
                <a:solidFill>
                  <a:prstClr val="black"/>
                </a:solidFill>
              </a:rPr>
              <a:pPr/>
              <a:t>81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E8BF7-3E8F-4512-911D-BD511120650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Interstellar molecules:</a:t>
            </a:r>
          </a:p>
          <a:p>
            <a:r>
              <a:rPr lang="en-US" dirty="0" smtClean="0"/>
              <a:t>126 molecules in space (</a:t>
            </a:r>
            <a:r>
              <a:rPr lang="en-US" dirty="0" err="1" smtClean="0"/>
              <a:t>diatomics</a:t>
            </a:r>
            <a:r>
              <a:rPr lang="en-US" dirty="0" smtClean="0"/>
              <a:t> to 13 or 14 atom systems)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E8BF7-3E8F-4512-911D-BD511120650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E8BF7-3E8F-4512-911D-BD511120650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E8BF7-3E8F-4512-911D-BD511120650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E8BF7-3E8F-4512-911D-BD511120650E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Each is held at a more positive voltage than the previous 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E8BF7-3E8F-4512-911D-BD511120650E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Water emptied and then refilled</a:t>
            </a:r>
          </a:p>
          <a:p>
            <a:r>
              <a:rPr lang="en-US" dirty="0" smtClean="0"/>
              <a:t>Explosion (shockwave)</a:t>
            </a:r>
            <a:r>
              <a:rPr lang="en-US" baseline="0" dirty="0" smtClean="0"/>
              <a:t>, bulb popping cascade </a:t>
            </a:r>
          </a:p>
          <a:p>
            <a:r>
              <a:rPr lang="en-US" baseline="0" dirty="0" smtClean="0"/>
              <a:t>$20-30 million in damaged tubes</a:t>
            </a:r>
          </a:p>
          <a:p>
            <a:r>
              <a:rPr lang="en-US" baseline="0" dirty="0" smtClean="0"/>
              <a:t>2001 60% of the PMTs destroyed in &lt;2 seconds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E8BF7-3E8F-4512-911D-BD511120650E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E8BF7-3E8F-4512-911D-BD511120650E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69F4F-38A4-40DB-A3D5-66B4651E4DE3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69F4F-38A4-40DB-A3D5-66B4651E4DE3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69F4F-38A4-40DB-A3D5-66B4651E4DE3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9" y="274638"/>
            <a:ext cx="822942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87" y="1600203"/>
            <a:ext cx="403102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3968" y="1600203"/>
            <a:ext cx="403274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093BC0-9A5B-4CD9-9059-FF4847EC973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69F4F-38A4-40DB-A3D5-66B4651E4DE3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69F4F-38A4-40DB-A3D5-66B4651E4DE3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69F4F-38A4-40DB-A3D5-66B4651E4DE3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69F4F-38A4-40DB-A3D5-66B4651E4DE3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69F4F-38A4-40DB-A3D5-66B4651E4DE3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69F4F-38A4-40DB-A3D5-66B4651E4DE3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69F4F-38A4-40DB-A3D5-66B4651E4DE3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69F4F-38A4-40DB-A3D5-66B4651E4DE3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69F4F-38A4-40DB-A3D5-66B4651E4DE3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29.pn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eg"/><Relationship Id="rId7" Type="http://schemas.openxmlformats.org/officeDocument/2006/relationships/image" Target="../media/image109.gi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5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1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17.png"/><Relationship Id="rId4" Type="http://schemas.openxmlformats.org/officeDocument/2006/relationships/oleObject" Target="../embeddings/oleObject12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ubliclab.org/wiki/spectrometer" TargetMode="Externa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gif"/><Relationship Id="rId4" Type="http://schemas.openxmlformats.org/officeDocument/2006/relationships/image" Target="../media/image139.gif"/><Relationship Id="rId9" Type="http://schemas.openxmlformats.org/officeDocument/2006/relationships/image" Target="../media/image14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46.png"/><Relationship Id="rId4" Type="http://schemas.openxmlformats.org/officeDocument/2006/relationships/oleObject" Target="../embeddings/oleObject13.bin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gi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gif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gi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oleObject26.bin"/><Relationship Id="rId4" Type="http://schemas.openxmlformats.org/officeDocument/2006/relationships/oleObject" Target="../embeddings/oleObject25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86501"/>
            <a:ext cx="7772400" cy="1470025"/>
          </a:xfrm>
        </p:spPr>
        <p:txBody>
          <a:bodyPr/>
          <a:lstStyle/>
          <a:p>
            <a:r>
              <a:rPr lang="en-US" dirty="0" smtClean="0"/>
              <a:t>CHM 5175: Part 2.3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53860"/>
            <a:ext cx="6400800" cy="118476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Absorption Spectroscopy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6B510-9EFE-40F6-9759-0796E16A2C2F}" type="slidenum">
              <a:rPr lang="en-US" smtClean="0"/>
              <a:pPr/>
              <a:t>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537686" y="2341760"/>
            <a:ext cx="4057650" cy="1962613"/>
            <a:chOff x="228600" y="1386489"/>
            <a:chExt cx="4057650" cy="1908205"/>
          </a:xfrm>
        </p:grpSpPr>
        <p:sp>
          <p:nvSpPr>
            <p:cNvPr id="7" name="Rounded Rectangle 6"/>
            <p:cNvSpPr/>
            <p:nvPr/>
          </p:nvSpPr>
          <p:spPr>
            <a:xfrm>
              <a:off x="228600" y="1386489"/>
              <a:ext cx="4057650" cy="1908205"/>
            </a:xfrm>
            <a:prstGeom prst="roundRect">
              <a:avLst/>
            </a:prstGeom>
            <a:solidFill>
              <a:srgbClr val="00CC00">
                <a:alpha val="10196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/>
            <p:cNvSpPr/>
            <p:nvPr/>
          </p:nvSpPr>
          <p:spPr>
            <a:xfrm>
              <a:off x="571500" y="2068349"/>
              <a:ext cx="603660" cy="685092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3311" y="1654272"/>
              <a:ext cx="1027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Source</a:t>
              </a:r>
              <a:endParaRPr lang="en-US" sz="2000" dirty="0"/>
            </a:p>
          </p:txBody>
        </p:sp>
        <p:sp>
          <p:nvSpPr>
            <p:cNvPr id="10" name="Oval 9"/>
            <p:cNvSpPr/>
            <p:nvPr/>
          </p:nvSpPr>
          <p:spPr>
            <a:xfrm rot="341964">
              <a:off x="1059323" y="2321372"/>
              <a:ext cx="101059" cy="1839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09115" y="1955800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h</a:t>
              </a:r>
              <a:r>
                <a:rPr lang="en-US" dirty="0" err="1" smtClean="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12" name="Cube 11"/>
            <p:cNvSpPr/>
            <p:nvPr/>
          </p:nvSpPr>
          <p:spPr>
            <a:xfrm>
              <a:off x="2032530" y="2018395"/>
              <a:ext cx="272520" cy="68509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36903" y="2702166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Sample</a:t>
              </a:r>
              <a:endParaRPr lang="en-US" sz="2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61903" y="1651942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  <p:sp>
          <p:nvSpPr>
            <p:cNvPr id="15" name="Cube 14"/>
            <p:cNvSpPr/>
            <p:nvPr/>
          </p:nvSpPr>
          <p:spPr>
            <a:xfrm>
              <a:off x="3232150" y="2058824"/>
              <a:ext cx="603660" cy="68509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97"/>
            <p:cNvSpPr>
              <a:spLocks noChangeAspect="1"/>
            </p:cNvSpPr>
            <p:nvPr/>
          </p:nvSpPr>
          <p:spPr bwMode="auto">
            <a:xfrm rot="324265" flipH="1">
              <a:off x="1132764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8" name="Freeform 97"/>
            <p:cNvSpPr>
              <a:spLocks noChangeAspect="1"/>
            </p:cNvSpPr>
            <p:nvPr/>
          </p:nvSpPr>
          <p:spPr bwMode="auto">
            <a:xfrm rot="324265" flipH="1">
              <a:off x="2342438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19" name="Subtitle 2"/>
          <p:cNvSpPr txBox="1">
            <a:spLocks/>
          </p:cNvSpPr>
          <p:nvPr/>
        </p:nvSpPr>
        <p:spPr>
          <a:xfrm>
            <a:off x="1353044" y="4339480"/>
            <a:ext cx="6400800" cy="1286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Ken Hanson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dirty="0" smtClean="0"/>
              <a:t>MWF 9:00 – 9:50 am</a:t>
            </a:r>
          </a:p>
          <a:p>
            <a:pPr lvl="0" algn="ctr">
              <a:spcBef>
                <a:spcPct val="20000"/>
              </a:spcBef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Office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Hours </a:t>
            </a:r>
            <a:r>
              <a:rPr lang="en-US" sz="2400" dirty="0" smtClean="0"/>
              <a:t>MWF 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10:00-11:00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438150" y="800100"/>
            <a:ext cx="39306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GB" sz="2800" dirty="0"/>
              <a:t>The Beer-Lambert </a:t>
            </a:r>
            <a:r>
              <a:rPr lang="en-GB" sz="2800" dirty="0" smtClean="0"/>
              <a:t>Law:</a:t>
            </a:r>
            <a:endParaRPr lang="en-GB" sz="2800" dirty="0">
              <a:solidFill>
                <a:srgbClr val="FFFF00"/>
              </a:solidFill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4273550" y="812800"/>
            <a:ext cx="461645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742950" lvl="1" indent="-285750">
              <a:spcAft>
                <a:spcPts val="1000"/>
              </a:spcAft>
            </a:pPr>
            <a:r>
              <a:rPr lang="en-US" dirty="0" smtClean="0"/>
              <a:t>A  =  absorbance (</a:t>
            </a:r>
            <a:r>
              <a:rPr lang="en-US" dirty="0" err="1" smtClean="0"/>
              <a:t>unitless</a:t>
            </a:r>
            <a:r>
              <a:rPr lang="en-US" dirty="0" smtClean="0"/>
              <a:t>, A = </a:t>
            </a:r>
            <a:r>
              <a:rPr lang="en-GB" dirty="0" smtClean="0"/>
              <a:t>log</a:t>
            </a:r>
            <a:r>
              <a:rPr lang="en-GB" baseline="-25000" dirty="0" smtClean="0"/>
              <a:t>10</a:t>
            </a:r>
            <a:r>
              <a:rPr lang="en-GB" dirty="0" smtClean="0"/>
              <a:t> P</a:t>
            </a:r>
            <a:r>
              <a:rPr lang="en-GB" baseline="-25000" dirty="0" smtClean="0"/>
              <a:t>0</a:t>
            </a:r>
            <a:r>
              <a:rPr lang="en-GB" dirty="0" smtClean="0"/>
              <a:t>/P)</a:t>
            </a:r>
            <a:r>
              <a:rPr lang="en-US" dirty="0" smtClean="0"/>
              <a:t> </a:t>
            </a:r>
            <a:endParaRPr lang="en-US" dirty="0"/>
          </a:p>
          <a:p>
            <a:pPr marL="742950" lvl="1" indent="-285750">
              <a:spcAft>
                <a:spcPts val="1000"/>
              </a:spcAft>
            </a:pPr>
            <a:r>
              <a:rPr lang="en-US" b="1" dirty="0">
                <a:latin typeface="Symbol" pitchFamily="18" charset="2"/>
              </a:rPr>
              <a:t>e</a:t>
            </a:r>
            <a:r>
              <a:rPr lang="en-US" dirty="0"/>
              <a:t> </a:t>
            </a:r>
            <a:r>
              <a:rPr lang="en-US" dirty="0" smtClean="0"/>
              <a:t> =  molar </a:t>
            </a:r>
            <a:r>
              <a:rPr lang="en-US" dirty="0" err="1"/>
              <a:t>absorbtivity</a:t>
            </a:r>
            <a:r>
              <a:rPr lang="en-US" dirty="0"/>
              <a:t> </a:t>
            </a:r>
            <a:r>
              <a:rPr lang="en-US" dirty="0" smtClean="0"/>
              <a:t>(L mol</a:t>
            </a:r>
            <a:r>
              <a:rPr lang="en-US" baseline="30000" dirty="0" smtClean="0"/>
              <a:t>-1</a:t>
            </a:r>
            <a:r>
              <a:rPr lang="en-US" dirty="0" smtClean="0"/>
              <a:t> cm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baseline="30000" dirty="0"/>
          </a:p>
          <a:p>
            <a:pPr marL="742950" lvl="1" indent="-285750" algn="l" eaLnBrk="1" hangingPunct="1">
              <a:spcAft>
                <a:spcPts val="1000"/>
              </a:spcAft>
            </a:pPr>
            <a:r>
              <a:rPr lang="en-US" dirty="0" smtClean="0"/>
              <a:t>l   =  path </a:t>
            </a:r>
            <a:r>
              <a:rPr lang="en-US" dirty="0"/>
              <a:t>length of the sample </a:t>
            </a:r>
            <a:r>
              <a:rPr lang="en-US" dirty="0" smtClean="0"/>
              <a:t>(cm)</a:t>
            </a:r>
            <a:endParaRPr lang="en-US" dirty="0"/>
          </a:p>
          <a:p>
            <a:pPr marL="742950" lvl="1" indent="-285750" algn="l" eaLnBrk="1" hangingPunct="1">
              <a:spcAft>
                <a:spcPts val="1000"/>
              </a:spcAft>
            </a:pPr>
            <a:r>
              <a:rPr lang="en-US" dirty="0"/>
              <a:t>c </a:t>
            </a:r>
            <a:r>
              <a:rPr lang="en-US" dirty="0" smtClean="0"/>
              <a:t> =  </a:t>
            </a:r>
            <a:r>
              <a:rPr lang="en-US" dirty="0"/>
              <a:t>concentration </a:t>
            </a:r>
            <a:r>
              <a:rPr lang="en-US" dirty="0" smtClean="0"/>
              <a:t>(mol/L or M)</a:t>
            </a:r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Beer’s Law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573" y="2359031"/>
            <a:ext cx="7460502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prstClr val="black"/>
                </a:solidFill>
                <a:cs typeface="Times New Roman" pitchFamily="18" charset="0"/>
              </a:rPr>
              <a:t>Find </a:t>
            </a:r>
            <a:r>
              <a:rPr lang="en-US" sz="2000" u="sng" dirty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e</a:t>
            </a:r>
            <a:endParaRPr lang="en-US" sz="2000" u="sng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marL="914400" indent="-457200">
              <a:buAutoNum type="arabicParenR"/>
            </a:pPr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Make a solution of know concentration (C)</a:t>
            </a:r>
          </a:p>
          <a:p>
            <a:pPr marL="914400" indent="-457200">
              <a:buAutoNum type="arabicParenR"/>
            </a:pPr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Put in a cell of known length (</a:t>
            </a:r>
            <a:r>
              <a:rPr lang="en-US" sz="2000" dirty="0" smtClean="0">
                <a:solidFill>
                  <a:srgbClr val="008000"/>
                </a:solidFill>
                <a:cs typeface="Times New Roman" pitchFamily="18" charset="0"/>
              </a:rPr>
              <a:t>l</a:t>
            </a:r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)</a:t>
            </a:r>
          </a:p>
          <a:p>
            <a:pPr marL="914400" indent="-457200">
              <a:buAutoNum type="arabicParenR"/>
            </a:pPr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Measure A by UV-Vis</a:t>
            </a:r>
          </a:p>
          <a:p>
            <a:pPr marL="914400" indent="-457200">
              <a:buAutoNum type="arabicParenR"/>
            </a:pPr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Calculate </a:t>
            </a:r>
            <a:r>
              <a:rPr lang="en-US" sz="2000" dirty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e</a:t>
            </a:r>
            <a:endParaRPr lang="en-US" sz="2000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marL="514350" indent="-514350">
              <a:buAutoNum type="arabicParenR"/>
            </a:pPr>
            <a:endParaRPr lang="en-US" sz="2000" baseline="-25000" dirty="0">
              <a:solidFill>
                <a:prstClr val="black"/>
              </a:solidFill>
              <a:latin typeface="Symbol" pitchFamily="18" charset="2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89741" y="1582448"/>
            <a:ext cx="22461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Tahoma" pitchFamily="34" charset="0"/>
              </a:rPr>
              <a:t>A = </a:t>
            </a:r>
            <a:r>
              <a:rPr lang="en-US" sz="4000" dirty="0" smtClean="0">
                <a:latin typeface="Symbol" pitchFamily="18" charset="2"/>
              </a:rPr>
              <a:t>e</a:t>
            </a:r>
            <a:r>
              <a:rPr lang="en-US" sz="4000" dirty="0" smtClean="0">
                <a:latin typeface="Tahoma" pitchFamily="34" charset="0"/>
              </a:rPr>
              <a:t> c l </a:t>
            </a:r>
            <a:endParaRPr lang="en-US" sz="4000" dirty="0"/>
          </a:p>
        </p:txBody>
      </p:sp>
      <p:sp>
        <p:nvSpPr>
          <p:cNvPr id="38" name="TextBox 37"/>
          <p:cNvSpPr txBox="1"/>
          <p:nvPr/>
        </p:nvSpPr>
        <p:spPr>
          <a:xfrm>
            <a:off x="174609" y="4494405"/>
            <a:ext cx="74605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prstClr val="black"/>
                </a:solidFill>
                <a:cs typeface="Times New Roman" pitchFamily="18" charset="0"/>
              </a:rPr>
              <a:t>Find Concentrations</a:t>
            </a:r>
          </a:p>
          <a:p>
            <a:pPr marL="914400" indent="-457200">
              <a:buAutoNum type="arabicParenR"/>
            </a:pPr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Know </a:t>
            </a:r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e</a:t>
            </a:r>
            <a:endParaRPr lang="en-US" sz="2000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marL="914400" indent="-457200">
              <a:buAutoNum type="arabicParenR"/>
            </a:pPr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Put sample in a cell of known length (</a:t>
            </a:r>
            <a:r>
              <a:rPr lang="en-US" sz="2000" dirty="0" smtClean="0">
                <a:solidFill>
                  <a:srgbClr val="008000"/>
                </a:solidFill>
                <a:cs typeface="Times New Roman" pitchFamily="18" charset="0"/>
              </a:rPr>
              <a:t>l</a:t>
            </a:r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)</a:t>
            </a:r>
          </a:p>
          <a:p>
            <a:pPr marL="914400" indent="-457200">
              <a:buAutoNum type="arabicParenR"/>
            </a:pPr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Measure </a:t>
            </a:r>
            <a:r>
              <a:rPr lang="en-US" sz="2000" dirty="0" smtClean="0">
                <a:solidFill>
                  <a:srgbClr val="0000FF"/>
                </a:solidFill>
                <a:cs typeface="Times New Roman" pitchFamily="18" charset="0"/>
              </a:rPr>
              <a:t>A</a:t>
            </a:r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 by UV-Vis</a:t>
            </a:r>
          </a:p>
          <a:p>
            <a:pPr marL="914400" indent="-457200">
              <a:buAutoNum type="arabicParenR"/>
            </a:pPr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Calculate C</a:t>
            </a:r>
            <a:endParaRPr lang="en-US" sz="2000" baseline="-25000" dirty="0">
              <a:solidFill>
                <a:prstClr val="black"/>
              </a:solidFill>
              <a:latin typeface="Symbol" pitchFamily="18" charset="2"/>
              <a:cs typeface="Times New Roman" pitchFamily="18" charset="0"/>
            </a:endParaRP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4538" y="4683885"/>
            <a:ext cx="2328862" cy="205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285241" y="5792498"/>
            <a:ext cx="16257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ahoma" pitchFamily="34" charset="0"/>
              </a:rPr>
              <a:t>A</a:t>
            </a:r>
            <a:r>
              <a:rPr lang="en-US" sz="2800" dirty="0" smtClean="0">
                <a:latin typeface="Tahoma" pitchFamily="34" charset="0"/>
              </a:rPr>
              <a:t> = </a:t>
            </a:r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800" dirty="0" smtClean="0">
                <a:latin typeface="Tahoma" pitchFamily="34" charset="0"/>
              </a:rPr>
              <a:t> c </a:t>
            </a:r>
            <a:r>
              <a:rPr lang="en-US" sz="2800" dirty="0" smtClean="0">
                <a:solidFill>
                  <a:srgbClr val="008000"/>
                </a:solidFill>
                <a:latin typeface="Tahoma" pitchFamily="34" charset="0"/>
              </a:rPr>
              <a:t>l</a:t>
            </a:r>
            <a:r>
              <a:rPr lang="en-US" sz="2800" dirty="0" smtClean="0">
                <a:latin typeface="Tahoma" pitchFamily="34" charset="0"/>
              </a:rPr>
              <a:t> </a:t>
            </a:r>
            <a:endParaRPr lang="en-US" sz="2800" dirty="0"/>
          </a:p>
        </p:txBody>
      </p:sp>
      <p:pic>
        <p:nvPicPr>
          <p:cNvPr id="106501" name="Picture 5" descr="http://www.ic.sunysb.edu/Class/che133/lectures/beerplo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6775" y="2625725"/>
            <a:ext cx="2501899" cy="1787071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322044" y="3458873"/>
            <a:ext cx="30120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ahoma" pitchFamily="34" charset="0"/>
              </a:rPr>
              <a:t>A</a:t>
            </a:r>
            <a:r>
              <a:rPr lang="en-US" sz="2800" dirty="0" smtClean="0">
                <a:latin typeface="Tahoma" pitchFamily="34" charset="0"/>
              </a:rPr>
              <a:t> = </a:t>
            </a:r>
            <a:r>
              <a:rPr lang="en-US" sz="2800" dirty="0" smtClean="0">
                <a:latin typeface="Symbol" pitchFamily="18" charset="2"/>
              </a:rPr>
              <a:t>e</a:t>
            </a:r>
            <a:r>
              <a:rPr lang="en-US" sz="2800" dirty="0" smtClean="0">
                <a:latin typeface="Tahoma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ahoma" pitchFamily="34" charset="0"/>
              </a:rPr>
              <a:t>c</a:t>
            </a:r>
            <a:r>
              <a:rPr lang="en-US" sz="2800" dirty="0" smtClean="0">
                <a:latin typeface="Tahoma" pitchFamily="34" charset="0"/>
              </a:rPr>
              <a:t> </a:t>
            </a:r>
            <a:r>
              <a:rPr lang="en-US" sz="2800" dirty="0" smtClean="0">
                <a:solidFill>
                  <a:srgbClr val="008000"/>
                </a:solidFill>
                <a:latin typeface="Tahoma" pitchFamily="34" charset="0"/>
              </a:rPr>
              <a:t>l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Tahoma" pitchFamily="34" charset="0"/>
              </a:rPr>
              <a:t>y</a:t>
            </a:r>
            <a:r>
              <a:rPr lang="en-US" sz="2800" dirty="0" smtClean="0">
                <a:latin typeface="Tahoma" pitchFamily="34" charset="0"/>
              </a:rPr>
              <a:t> = </a:t>
            </a:r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2800" dirty="0" smtClean="0">
                <a:latin typeface="Tahoma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ahoma" pitchFamily="34" charset="0"/>
              </a:rPr>
              <a:t>x</a:t>
            </a:r>
            <a:r>
              <a:rPr lang="en-US" sz="2800" dirty="0" smtClean="0">
                <a:latin typeface="Tahoma" pitchFamily="34" charset="0"/>
              </a:rPr>
              <a:t> + b 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8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225473" y="2509460"/>
          <a:ext cx="1338078" cy="876220"/>
        </p:xfrm>
        <a:graphic>
          <a:graphicData uri="http://schemas.openxmlformats.org/presentationml/2006/ole">
            <p:oleObj spid="_x0000_s111631" name="CS ChemDraw Drawing" r:id="rId3" imgW="2593546" imgH="1698840" progId="ChemDraw.Document.6.0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6502138" y="3334405"/>
            <a:ext cx="841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RuP2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6467952" y="1817985"/>
            <a:ext cx="853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N719</a:t>
            </a:r>
            <a:endParaRPr lang="en-US" sz="2400" dirty="0"/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798513" y="944485"/>
          <a:ext cx="3691861" cy="2779790"/>
        </p:xfrm>
        <a:graphic>
          <a:graphicData uri="http://schemas.openxmlformats.org/presentationml/2006/ole">
            <p:oleObj spid="_x0000_s111632" name="Graph" r:id="rId4" imgW="3901440" imgH="2935834" progId="Origin50.Graph">
              <p:embed/>
            </p:oleObj>
          </a:graphicData>
        </a:graphic>
      </p:graphicFrame>
      <p:graphicFrame>
        <p:nvGraphicFramePr>
          <p:cNvPr id="13" name="Object 6"/>
          <p:cNvGraphicFramePr>
            <a:graphicFrameLocks noChangeAspect="1"/>
          </p:cNvGraphicFramePr>
          <p:nvPr/>
        </p:nvGraphicFramePr>
        <p:xfrm>
          <a:off x="6095206" y="974725"/>
          <a:ext cx="1598612" cy="917125"/>
        </p:xfrm>
        <a:graphic>
          <a:graphicData uri="http://schemas.openxmlformats.org/presentationml/2006/ole">
            <p:oleObj spid="_x0000_s111633" name="CS ChemDraw Drawing" r:id="rId5" imgW="2994424" imgH="1717200" progId="ChemDraw.Document.6.0">
              <p:embed/>
            </p:oleObj>
          </a:graphicData>
        </a:graphic>
      </p:graphicFrame>
      <p:graphicFrame>
        <p:nvGraphicFramePr>
          <p:cNvPr id="14" name="Object 7"/>
          <p:cNvGraphicFramePr>
            <a:graphicFrameLocks noChangeAspect="1"/>
          </p:cNvGraphicFramePr>
          <p:nvPr/>
        </p:nvGraphicFramePr>
        <p:xfrm>
          <a:off x="5022850" y="943928"/>
          <a:ext cx="973137" cy="2846387"/>
        </p:xfrm>
        <a:graphic>
          <a:graphicData uri="http://schemas.openxmlformats.org/presentationml/2006/ole">
            <p:oleObj spid="_x0000_s111634" name="CS ChemDraw Drawing" r:id="rId6" imgW="973559" imgH="2846340" progId="ChemDraw.Document.6.0">
              <p:embed/>
            </p:oleObj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Beer’s Law Applied to Mixtures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51931" y="4763798"/>
            <a:ext cx="4104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sz="2800" baseline="-25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total</a:t>
            </a:r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= A</a:t>
            </a:r>
            <a:r>
              <a:rPr lang="en-US" sz="2800" baseline="-25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+  A</a:t>
            </a:r>
            <a:r>
              <a:rPr lang="en-US" sz="2800" baseline="-25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+  A</a:t>
            </a:r>
            <a:r>
              <a:rPr lang="en-US" sz="2800" baseline="-25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  <a:endParaRPr lang="en-US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37516" y="5363873"/>
            <a:ext cx="5637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Tahoma" pitchFamily="34" charset="0"/>
              </a:rPr>
              <a:t>A</a:t>
            </a:r>
            <a:r>
              <a:rPr lang="en-US" sz="2800" baseline="-25000" dirty="0" err="1" smtClean="0">
                <a:latin typeface="Tahoma" pitchFamily="34" charset="0"/>
              </a:rPr>
              <a:t>total</a:t>
            </a:r>
            <a:r>
              <a:rPr lang="en-US" sz="2800" dirty="0" smtClean="0">
                <a:latin typeface="Tahoma" pitchFamily="34" charset="0"/>
              </a:rPr>
              <a:t> = </a:t>
            </a:r>
            <a:r>
              <a:rPr lang="en-US" sz="2800" dirty="0" smtClean="0">
                <a:latin typeface="Symbol" pitchFamily="18" charset="2"/>
              </a:rPr>
              <a:t>e</a:t>
            </a:r>
            <a:r>
              <a:rPr lang="en-US" sz="2800" baseline="-25000" dirty="0" smtClean="0">
                <a:latin typeface="Tahoma" pitchFamily="34" charset="0"/>
              </a:rPr>
              <a:t>1</a:t>
            </a:r>
            <a:r>
              <a:rPr lang="en-US" sz="2800" dirty="0" smtClean="0">
                <a:latin typeface="Tahoma" pitchFamily="34" charset="0"/>
              </a:rPr>
              <a:t> c</a:t>
            </a:r>
            <a:r>
              <a:rPr lang="en-US" sz="2800" baseline="-25000" dirty="0" smtClean="0">
                <a:latin typeface="Tahoma" pitchFamily="34" charset="0"/>
              </a:rPr>
              <a:t>1</a:t>
            </a:r>
            <a:r>
              <a:rPr lang="en-US" sz="2800" dirty="0" smtClean="0">
                <a:latin typeface="Tahoma" pitchFamily="34" charset="0"/>
              </a:rPr>
              <a:t> l  + </a:t>
            </a:r>
            <a:r>
              <a:rPr lang="en-US" sz="2800" dirty="0" smtClean="0">
                <a:latin typeface="Symbol" pitchFamily="18" charset="2"/>
              </a:rPr>
              <a:t>e</a:t>
            </a:r>
            <a:r>
              <a:rPr lang="en-US" sz="2800" baseline="-25000" dirty="0" smtClean="0">
                <a:latin typeface="Tahoma" pitchFamily="34" charset="0"/>
              </a:rPr>
              <a:t>2</a:t>
            </a:r>
            <a:r>
              <a:rPr lang="en-US" sz="2800" dirty="0" smtClean="0">
                <a:latin typeface="Tahoma" pitchFamily="34" charset="0"/>
              </a:rPr>
              <a:t> c</a:t>
            </a:r>
            <a:r>
              <a:rPr lang="en-US" sz="2800" baseline="-25000" dirty="0" smtClean="0">
                <a:latin typeface="Tahoma" pitchFamily="34" charset="0"/>
              </a:rPr>
              <a:t>2</a:t>
            </a:r>
            <a:r>
              <a:rPr lang="en-US" sz="2800" dirty="0" smtClean="0">
                <a:latin typeface="Tahoma" pitchFamily="34" charset="0"/>
              </a:rPr>
              <a:t> l  +  </a:t>
            </a:r>
            <a:r>
              <a:rPr lang="en-US" sz="2800" dirty="0" smtClean="0">
                <a:latin typeface="Symbol" pitchFamily="18" charset="2"/>
              </a:rPr>
              <a:t>e</a:t>
            </a:r>
            <a:r>
              <a:rPr lang="en-US" sz="2800" baseline="-25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en-US" sz="2800" dirty="0" smtClean="0">
                <a:latin typeface="Tahoma" pitchFamily="34" charset="0"/>
              </a:rPr>
              <a:t> c</a:t>
            </a:r>
            <a:r>
              <a:rPr lang="en-US" sz="2800" baseline="-25000" dirty="0" smtClean="0">
                <a:latin typeface="Tahoma" pitchFamily="34" charset="0"/>
              </a:rPr>
              <a:t>3</a:t>
            </a:r>
            <a:r>
              <a:rPr lang="en-US" sz="2800" dirty="0" smtClean="0">
                <a:latin typeface="Tahoma" pitchFamily="34" charset="0"/>
              </a:rPr>
              <a:t> l   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2418466" y="5992523"/>
            <a:ext cx="5416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Tahoma" pitchFamily="34" charset="0"/>
              </a:rPr>
              <a:t>A</a:t>
            </a:r>
            <a:r>
              <a:rPr lang="en-US" sz="2800" baseline="-25000" dirty="0" err="1" smtClean="0">
                <a:latin typeface="Tahoma" pitchFamily="34" charset="0"/>
              </a:rPr>
              <a:t>total</a:t>
            </a:r>
            <a:r>
              <a:rPr lang="en-US" sz="2800" dirty="0" smtClean="0">
                <a:latin typeface="Tahoma" pitchFamily="34" charset="0"/>
              </a:rPr>
              <a:t> = l(</a:t>
            </a:r>
            <a:r>
              <a:rPr lang="en-US" sz="2800" dirty="0" smtClean="0">
                <a:latin typeface="Symbol" pitchFamily="18" charset="2"/>
              </a:rPr>
              <a:t>e</a:t>
            </a:r>
            <a:r>
              <a:rPr lang="en-US" sz="2800" baseline="-25000" dirty="0" smtClean="0">
                <a:latin typeface="Tahoma" pitchFamily="34" charset="0"/>
              </a:rPr>
              <a:t>1</a:t>
            </a:r>
            <a:r>
              <a:rPr lang="en-US" sz="2800" dirty="0" smtClean="0">
                <a:latin typeface="Tahoma" pitchFamily="34" charset="0"/>
              </a:rPr>
              <a:t> c</a:t>
            </a:r>
            <a:r>
              <a:rPr lang="en-US" sz="2800" baseline="-25000" dirty="0" smtClean="0">
                <a:latin typeface="Tahoma" pitchFamily="34" charset="0"/>
              </a:rPr>
              <a:t>1</a:t>
            </a:r>
            <a:r>
              <a:rPr lang="en-US" sz="2800" dirty="0" smtClean="0">
                <a:latin typeface="Tahoma" pitchFamily="34" charset="0"/>
              </a:rPr>
              <a:t> + </a:t>
            </a:r>
            <a:r>
              <a:rPr lang="en-US" sz="2800" dirty="0" smtClean="0">
                <a:latin typeface="Symbol" pitchFamily="18" charset="2"/>
              </a:rPr>
              <a:t>e</a:t>
            </a:r>
            <a:r>
              <a:rPr lang="en-US" sz="2800" baseline="-25000" dirty="0" smtClean="0">
                <a:latin typeface="Tahoma" pitchFamily="34" charset="0"/>
              </a:rPr>
              <a:t>2</a:t>
            </a:r>
            <a:r>
              <a:rPr lang="en-US" sz="2800" dirty="0" smtClean="0">
                <a:latin typeface="Tahoma" pitchFamily="34" charset="0"/>
              </a:rPr>
              <a:t> c</a:t>
            </a:r>
            <a:r>
              <a:rPr lang="en-US" sz="2800" baseline="-25000" dirty="0" smtClean="0">
                <a:latin typeface="Tahoma" pitchFamily="34" charset="0"/>
              </a:rPr>
              <a:t>2</a:t>
            </a:r>
            <a:r>
              <a:rPr lang="en-US" sz="2800" dirty="0" smtClean="0">
                <a:latin typeface="Tahoma" pitchFamily="34" charset="0"/>
              </a:rPr>
              <a:t> +  </a:t>
            </a:r>
            <a:r>
              <a:rPr lang="en-US" sz="2800" dirty="0" smtClean="0">
                <a:latin typeface="Symbol" pitchFamily="18" charset="2"/>
              </a:rPr>
              <a:t>e</a:t>
            </a:r>
            <a:r>
              <a:rPr lang="en-US" sz="2800" baseline="-25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en-US" sz="2800" dirty="0" smtClean="0">
                <a:latin typeface="Tahoma" pitchFamily="34" charset="0"/>
              </a:rPr>
              <a:t> c</a:t>
            </a:r>
            <a:r>
              <a:rPr lang="en-US" sz="2800" baseline="-25000" dirty="0" smtClean="0">
                <a:latin typeface="Tahoma" pitchFamily="34" charset="0"/>
              </a:rPr>
              <a:t>3</a:t>
            </a:r>
            <a:r>
              <a:rPr lang="en-US" sz="2800" dirty="0" smtClean="0">
                <a:latin typeface="Tahoma" pitchFamily="34" charset="0"/>
              </a:rPr>
              <a:t>)   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3975986" y="4068473"/>
            <a:ext cx="1907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ahoma" pitchFamily="34" charset="0"/>
              </a:rPr>
              <a:t>A</a:t>
            </a:r>
            <a:r>
              <a:rPr lang="en-US" sz="2800" baseline="-25000" dirty="0" smtClean="0">
                <a:solidFill>
                  <a:prstClr val="black"/>
                </a:solidFill>
                <a:latin typeface="Tahoma" pitchFamily="34" charset="0"/>
              </a:rPr>
              <a:t>1</a:t>
            </a:r>
            <a:r>
              <a:rPr lang="en-US" sz="2800" dirty="0" smtClean="0">
                <a:solidFill>
                  <a:prstClr val="black"/>
                </a:solidFill>
                <a:latin typeface="Tahoma" pitchFamily="34" charset="0"/>
              </a:rPr>
              <a:t> = </a:t>
            </a:r>
            <a:r>
              <a:rPr lang="en-US" sz="2800" dirty="0" smtClean="0">
                <a:solidFill>
                  <a:prstClr val="black"/>
                </a:solidFill>
                <a:latin typeface="Symbol" pitchFamily="18" charset="2"/>
              </a:rPr>
              <a:t>e</a:t>
            </a:r>
            <a:r>
              <a:rPr lang="en-US" sz="2800" baseline="-25000" dirty="0" smtClean="0">
                <a:solidFill>
                  <a:prstClr val="black"/>
                </a:solidFill>
                <a:latin typeface="Tahoma" pitchFamily="34" charset="0"/>
              </a:rPr>
              <a:t>1</a:t>
            </a:r>
            <a:r>
              <a:rPr lang="en-US" sz="2800" dirty="0" smtClean="0">
                <a:solidFill>
                  <a:prstClr val="black"/>
                </a:solidFill>
                <a:latin typeface="Tahoma" pitchFamily="34" charset="0"/>
              </a:rPr>
              <a:t> c</a:t>
            </a:r>
            <a:r>
              <a:rPr lang="en-US" sz="2800" baseline="-25000" dirty="0" smtClean="0">
                <a:solidFill>
                  <a:prstClr val="black"/>
                </a:solidFill>
                <a:latin typeface="Tahoma" pitchFamily="34" charset="0"/>
              </a:rPr>
              <a:t>1</a:t>
            </a:r>
            <a:r>
              <a:rPr lang="en-US" sz="2800" dirty="0" smtClean="0">
                <a:solidFill>
                  <a:prstClr val="black"/>
                </a:solidFill>
                <a:latin typeface="Tahoma" pitchFamily="34" charset="0"/>
              </a:rPr>
              <a:t> l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Limitations to Bear’s Law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graphicFrame>
        <p:nvGraphicFramePr>
          <p:cNvPr id="27650" name="Object 3"/>
          <p:cNvGraphicFramePr>
            <a:graphicFrameLocks noChangeAspect="1"/>
          </p:cNvGraphicFramePr>
          <p:nvPr/>
        </p:nvGraphicFramePr>
        <p:xfrm>
          <a:off x="482601" y="2663825"/>
          <a:ext cx="3136900" cy="2744895"/>
        </p:xfrm>
        <a:graphic>
          <a:graphicData uri="http://schemas.openxmlformats.org/presentationml/2006/ole">
            <p:oleObj spid="_x0000_s27653" name="PaperPort Document" r:id="rId3" imgW="3995928" imgH="3215640" progId="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8638" y="2189718"/>
            <a:ext cx="3052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Reflection/Scattering Loss</a:t>
            </a:r>
            <a:endParaRPr lang="en-US" sz="2000" b="1" u="sng" dirty="0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565150" y="790575"/>
            <a:ext cx="39306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GB" sz="2800" dirty="0"/>
              <a:t>The Beer-Lambert </a:t>
            </a:r>
            <a:r>
              <a:rPr lang="en-GB" sz="2800" dirty="0" smtClean="0"/>
              <a:t>Law:</a:t>
            </a:r>
            <a:endParaRPr lang="en-GB" sz="28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50066" y="1201448"/>
            <a:ext cx="18341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ahoma" pitchFamily="34" charset="0"/>
              </a:rPr>
              <a:t>A = </a:t>
            </a:r>
            <a:r>
              <a:rPr lang="en-US" sz="3200" dirty="0" smtClean="0">
                <a:latin typeface="Symbol" pitchFamily="18" charset="2"/>
              </a:rPr>
              <a:t>e</a:t>
            </a:r>
            <a:r>
              <a:rPr lang="en-US" sz="3200" dirty="0" smtClean="0">
                <a:latin typeface="Tahoma" pitchFamily="34" charset="0"/>
              </a:rPr>
              <a:t> c l </a:t>
            </a:r>
            <a:endParaRPr lang="en-US" sz="3200" dirty="0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488950" y="5600700"/>
            <a:ext cx="31210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1" hangingPunct="1">
              <a:spcBef>
                <a:spcPct val="20000"/>
              </a:spcBef>
            </a:pPr>
            <a:r>
              <a:rPr lang="en-GB" sz="2800" dirty="0" smtClean="0"/>
              <a:t>A </a:t>
            </a:r>
            <a:r>
              <a:rPr lang="en-GB" sz="2800" dirty="0"/>
              <a:t>= -</a:t>
            </a:r>
            <a:r>
              <a:rPr lang="en-GB" sz="2800" dirty="0" smtClean="0"/>
              <a:t>log </a:t>
            </a:r>
            <a:r>
              <a:rPr lang="en-GB" sz="2800" dirty="0"/>
              <a:t>T = </a:t>
            </a:r>
            <a:r>
              <a:rPr lang="en-GB" sz="2800" dirty="0" smtClean="0"/>
              <a:t>log </a:t>
            </a:r>
            <a:r>
              <a:rPr lang="en-GB" sz="2800" dirty="0"/>
              <a:t>P</a:t>
            </a:r>
            <a:r>
              <a:rPr lang="en-GB" sz="2800" baseline="-25000" dirty="0"/>
              <a:t>0</a:t>
            </a:r>
            <a:r>
              <a:rPr lang="en-GB" sz="2800" dirty="0"/>
              <a:t>/P</a:t>
            </a:r>
          </a:p>
        </p:txBody>
      </p:sp>
      <p:sp>
        <p:nvSpPr>
          <p:cNvPr id="9" name="Rectangle 8"/>
          <p:cNvSpPr/>
          <p:nvPr/>
        </p:nvSpPr>
        <p:spPr>
          <a:xfrm>
            <a:off x="4352925" y="971550"/>
            <a:ext cx="457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Reflection/Scattering</a:t>
            </a:r>
          </a:p>
          <a:p>
            <a:pPr marL="228600"/>
            <a:r>
              <a:rPr lang="en-US" dirty="0" smtClean="0"/>
              <a:t>- Air bubbles</a:t>
            </a:r>
          </a:p>
          <a:p>
            <a:pPr marL="228600"/>
            <a:r>
              <a:rPr lang="en-US" dirty="0" smtClean="0"/>
              <a:t>- Aggregates</a:t>
            </a:r>
          </a:p>
          <a:p>
            <a:endParaRPr lang="en-US" dirty="0" smtClean="0"/>
          </a:p>
          <a:p>
            <a:r>
              <a:rPr lang="en-US" b="1" dirty="0" smtClean="0"/>
              <a:t>Lamp effects</a:t>
            </a:r>
          </a:p>
          <a:p>
            <a:pPr marL="228600"/>
            <a:r>
              <a:rPr lang="en-US" dirty="0" smtClean="0"/>
              <a:t>- Temperature (line broadening)</a:t>
            </a:r>
          </a:p>
          <a:p>
            <a:pPr marL="228600">
              <a:buFontTx/>
              <a:buChar char="-"/>
            </a:pPr>
            <a:r>
              <a:rPr lang="en-US" dirty="0" smtClean="0"/>
              <a:t> Light source changes</a:t>
            </a:r>
          </a:p>
          <a:p>
            <a:pPr marL="228600">
              <a:buFontTx/>
              <a:buChar char="-"/>
            </a:pPr>
            <a:r>
              <a:rPr lang="en-US" dirty="0" smtClean="0"/>
              <a:t> Solvent </a:t>
            </a:r>
            <a:r>
              <a:rPr lang="en-US" dirty="0" err="1" smtClean="0"/>
              <a:t>lensing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Absorbance too high (above 2)</a:t>
            </a:r>
          </a:p>
          <a:p>
            <a:pPr marL="228600">
              <a:buFontTx/>
              <a:buChar char="-"/>
            </a:pPr>
            <a:r>
              <a:rPr lang="en-US" dirty="0" smtClean="0"/>
              <a:t> Local environment effects</a:t>
            </a:r>
          </a:p>
          <a:p>
            <a:pPr marL="228600">
              <a:buFontTx/>
              <a:buChar char="-"/>
            </a:pPr>
            <a:r>
              <a:rPr lang="en-US" dirty="0" smtClean="0"/>
              <a:t> </a:t>
            </a:r>
            <a:r>
              <a:rPr lang="en-US" dirty="0" err="1" smtClean="0"/>
              <a:t>Dimerization</a:t>
            </a:r>
            <a:endParaRPr lang="en-US" dirty="0" smtClean="0"/>
          </a:p>
          <a:p>
            <a:pPr marL="228600">
              <a:buFontTx/>
              <a:buChar char="-"/>
            </a:pPr>
            <a:r>
              <a:rPr lang="en-US" dirty="0" smtClean="0"/>
              <a:t> Refractive index change (ionic strength)</a:t>
            </a:r>
          </a:p>
          <a:p>
            <a:endParaRPr lang="en-US" dirty="0" smtClean="0"/>
          </a:p>
          <a:p>
            <a:r>
              <a:rPr lang="en-US" b="1" dirty="0" smtClean="0"/>
              <a:t>Sample changes</a:t>
            </a:r>
          </a:p>
          <a:p>
            <a:pPr marL="228600">
              <a:buFontTx/>
              <a:buChar char="-"/>
            </a:pPr>
            <a:r>
              <a:rPr lang="en-US" dirty="0" smtClean="0"/>
              <a:t> Photoreaction/decomposition</a:t>
            </a:r>
          </a:p>
          <a:p>
            <a:pPr marL="228600">
              <a:buFontTx/>
              <a:buChar char="-"/>
            </a:pPr>
            <a:r>
              <a:rPr lang="en-US" dirty="0" smtClean="0"/>
              <a:t> Side of the </a:t>
            </a:r>
            <a:r>
              <a:rPr lang="en-US" dirty="0" err="1" smtClean="0"/>
              <a:t>cuvette</a:t>
            </a:r>
            <a:endParaRPr lang="en-US" dirty="0" smtClean="0"/>
          </a:p>
          <a:p>
            <a:pPr marL="228600">
              <a:buFontTx/>
              <a:buChar char="-"/>
            </a:pPr>
            <a:r>
              <a:rPr lang="en-US" dirty="0" smtClean="0"/>
              <a:t> Hydrogen bonding</a:t>
            </a:r>
          </a:p>
          <a:p>
            <a:pPr marL="228600">
              <a:buFontTx/>
              <a:buChar char="-"/>
            </a:pPr>
            <a:r>
              <a:rPr lang="en-US" dirty="0" smtClean="0"/>
              <a:t> Non-uniform through length</a:t>
            </a:r>
          </a:p>
          <a:p>
            <a:pPr lvl="2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4060825" y="3027594"/>
            <a:ext cx="4902200" cy="3055706"/>
            <a:chOff x="2041525" y="3122844"/>
            <a:chExt cx="4902200" cy="3055706"/>
          </a:xfrm>
        </p:grpSpPr>
        <p:pic>
          <p:nvPicPr>
            <p:cNvPr id="109574" name="Picture 6" descr="https://www2.fin.ucar.edu/sites/default/files/u105/desktop-compute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41525" y="3122844"/>
              <a:ext cx="4902200" cy="3055706"/>
            </a:xfrm>
            <a:prstGeom prst="rect">
              <a:avLst/>
            </a:prstGeom>
            <a:noFill/>
          </p:spPr>
        </p:pic>
        <p:pic>
          <p:nvPicPr>
            <p:cNvPr id="25" name="Picture 4" descr="Image 5- absorbance spectru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84551" y="3470426"/>
              <a:ext cx="1606549" cy="1273218"/>
            </a:xfrm>
            <a:prstGeom prst="rect">
              <a:avLst/>
            </a:prstGeom>
            <a:noFill/>
          </p:spPr>
        </p:pic>
      </p:grpSp>
      <p:grpSp>
        <p:nvGrpSpPr>
          <p:cNvPr id="2" name="Group 3"/>
          <p:cNvGrpSpPr/>
          <p:nvPr/>
        </p:nvGrpSpPr>
        <p:grpSpPr>
          <a:xfrm>
            <a:off x="1840165" y="1001412"/>
            <a:ext cx="5419220" cy="2033887"/>
            <a:chOff x="393311" y="1651942"/>
            <a:chExt cx="3864364" cy="1450334"/>
          </a:xfrm>
        </p:grpSpPr>
        <p:sp>
          <p:nvSpPr>
            <p:cNvPr id="10" name="Cube 9"/>
            <p:cNvSpPr/>
            <p:nvPr/>
          </p:nvSpPr>
          <p:spPr>
            <a:xfrm>
              <a:off x="3232150" y="2058824"/>
              <a:ext cx="603660" cy="68509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Cube 2"/>
            <p:cNvSpPr/>
            <p:nvPr/>
          </p:nvSpPr>
          <p:spPr>
            <a:xfrm>
              <a:off x="571500" y="2068349"/>
              <a:ext cx="603660" cy="685092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93311" y="1654272"/>
              <a:ext cx="1027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Source</a:t>
              </a:r>
              <a:endParaRPr lang="en-US" sz="2000" dirty="0"/>
            </a:p>
          </p:txBody>
        </p:sp>
        <p:sp>
          <p:nvSpPr>
            <p:cNvPr id="5" name="Oval 4"/>
            <p:cNvSpPr/>
            <p:nvPr/>
          </p:nvSpPr>
          <p:spPr>
            <a:xfrm rot="341964">
              <a:off x="1059323" y="2321372"/>
              <a:ext cx="101059" cy="1839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09115" y="1955800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h</a:t>
              </a:r>
              <a:r>
                <a:rPr lang="en-US" dirty="0" err="1" smtClean="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7" name="Cube 6"/>
            <p:cNvSpPr/>
            <p:nvPr/>
          </p:nvSpPr>
          <p:spPr>
            <a:xfrm>
              <a:off x="2032530" y="2018395"/>
              <a:ext cx="272520" cy="68509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36903" y="2702166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Sample</a:t>
              </a:r>
              <a:endParaRPr lang="en-US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61903" y="1651942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  <p:sp>
          <p:nvSpPr>
            <p:cNvPr id="11" name="Freeform 97"/>
            <p:cNvSpPr>
              <a:spLocks noChangeAspect="1"/>
            </p:cNvSpPr>
            <p:nvPr/>
          </p:nvSpPr>
          <p:spPr bwMode="auto">
            <a:xfrm rot="324265" flipH="1">
              <a:off x="1132764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2" name="Freeform 97"/>
            <p:cNvSpPr>
              <a:spLocks noChangeAspect="1"/>
            </p:cNvSpPr>
            <p:nvPr/>
          </p:nvSpPr>
          <p:spPr bwMode="auto">
            <a:xfrm rot="324265" flipH="1">
              <a:off x="2342438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Absorption Spectroscopy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939339" y="1831034"/>
            <a:ext cx="388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72" name="TextBox 71"/>
          <p:cNvSpPr txBox="1"/>
          <p:nvPr/>
        </p:nvSpPr>
        <p:spPr>
          <a:xfrm>
            <a:off x="2186489" y="1840559"/>
            <a:ext cx="388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74" name="TextBox 73"/>
          <p:cNvSpPr txBox="1"/>
          <p:nvPr/>
        </p:nvSpPr>
        <p:spPr>
          <a:xfrm>
            <a:off x="200024" y="3825696"/>
            <a:ext cx="377190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 dirty="0" smtClean="0"/>
              <a:t>Procedure</a:t>
            </a:r>
          </a:p>
          <a:p>
            <a:pPr marL="228600">
              <a:spcAft>
                <a:spcPts val="1000"/>
              </a:spcAft>
            </a:pPr>
            <a:r>
              <a:rPr lang="en-US" sz="2000" dirty="0" smtClean="0"/>
              <a:t>Step 1:  Prepare a sample</a:t>
            </a:r>
          </a:p>
          <a:p>
            <a:pPr marL="228600">
              <a:spcAft>
                <a:spcPts val="1000"/>
              </a:spcAft>
            </a:pPr>
            <a:r>
              <a:rPr lang="en-US" sz="2000" dirty="0" smtClean="0"/>
              <a:t>Step 2:  ???</a:t>
            </a:r>
          </a:p>
          <a:p>
            <a:pPr marL="228600">
              <a:spcAft>
                <a:spcPts val="1000"/>
              </a:spcAft>
            </a:pPr>
            <a:r>
              <a:rPr lang="en-US" sz="2000" dirty="0" smtClean="0"/>
              <a:t>Step 3:  Obtain spectra (Profit!)</a:t>
            </a:r>
            <a:endParaRPr lang="en-US" sz="2000" dirty="0"/>
          </a:p>
        </p:txBody>
      </p:sp>
      <p:sp>
        <p:nvSpPr>
          <p:cNvPr id="75" name="Freeform 74"/>
          <p:cNvSpPr/>
          <p:nvPr/>
        </p:nvSpPr>
        <p:spPr>
          <a:xfrm>
            <a:off x="6553200" y="2282826"/>
            <a:ext cx="1701800" cy="1441450"/>
          </a:xfrm>
          <a:custGeom>
            <a:avLst/>
            <a:gdLst>
              <a:gd name="connsiteX0" fmla="*/ 0 w 1701800"/>
              <a:gd name="connsiteY0" fmla="*/ 22225 h 1527175"/>
              <a:gd name="connsiteX1" fmla="*/ 314325 w 1701800"/>
              <a:gd name="connsiteY1" fmla="*/ 69850 h 1527175"/>
              <a:gd name="connsiteX2" fmla="*/ 752475 w 1701800"/>
              <a:gd name="connsiteY2" fmla="*/ 441325 h 1527175"/>
              <a:gd name="connsiteX3" fmla="*/ 1390650 w 1701800"/>
              <a:gd name="connsiteY3" fmla="*/ 336550 h 1527175"/>
              <a:gd name="connsiteX4" fmla="*/ 1685925 w 1701800"/>
              <a:gd name="connsiteY4" fmla="*/ 927100 h 1527175"/>
              <a:gd name="connsiteX5" fmla="*/ 1485900 w 1701800"/>
              <a:gd name="connsiteY5" fmla="*/ 1527175 h 1527175"/>
              <a:gd name="connsiteX6" fmla="*/ 1485900 w 1701800"/>
              <a:gd name="connsiteY6" fmla="*/ 1527175 h 152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527175">
                <a:moveTo>
                  <a:pt x="0" y="22225"/>
                </a:moveTo>
                <a:cubicBezTo>
                  <a:pt x="94456" y="11112"/>
                  <a:pt x="188913" y="0"/>
                  <a:pt x="314325" y="69850"/>
                </a:cubicBezTo>
                <a:cubicBezTo>
                  <a:pt x="439738" y="139700"/>
                  <a:pt x="573087" y="396875"/>
                  <a:pt x="752475" y="441325"/>
                </a:cubicBezTo>
                <a:cubicBezTo>
                  <a:pt x="931863" y="485775"/>
                  <a:pt x="1235075" y="255587"/>
                  <a:pt x="1390650" y="336550"/>
                </a:cubicBezTo>
                <a:cubicBezTo>
                  <a:pt x="1546225" y="417513"/>
                  <a:pt x="1670050" y="728662"/>
                  <a:pt x="1685925" y="927100"/>
                </a:cubicBezTo>
                <a:cubicBezTo>
                  <a:pt x="1701800" y="1125538"/>
                  <a:pt x="1485900" y="1527175"/>
                  <a:pt x="1485900" y="1527175"/>
                </a:cubicBezTo>
                <a:lnTo>
                  <a:pt x="1485900" y="15271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be 133"/>
          <p:cNvSpPr/>
          <p:nvPr/>
        </p:nvSpPr>
        <p:spPr>
          <a:xfrm>
            <a:off x="7296139" y="4130734"/>
            <a:ext cx="484648" cy="695272"/>
          </a:xfrm>
          <a:prstGeom prst="cube">
            <a:avLst/>
          </a:prstGeom>
          <a:solidFill>
            <a:schemeClr val="accent2"/>
          </a:solidFill>
          <a:ln w="0"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9639" y="4376738"/>
            <a:ext cx="227775" cy="33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" name="Freeform 149"/>
          <p:cNvSpPr>
            <a:spLocks noChangeAspect="1"/>
          </p:cNvSpPr>
          <p:nvPr/>
        </p:nvSpPr>
        <p:spPr bwMode="auto">
          <a:xfrm rot="18023464" flipH="1">
            <a:off x="6964028" y="4747976"/>
            <a:ext cx="815764" cy="15363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008000">
                <a:alpha val="8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32" name="Cube 131"/>
          <p:cNvSpPr/>
          <p:nvPr/>
        </p:nvSpPr>
        <p:spPr>
          <a:xfrm>
            <a:off x="7004567" y="4857138"/>
            <a:ext cx="272520" cy="685092"/>
          </a:xfrm>
          <a:prstGeom prst="cube">
            <a:avLst>
              <a:gd name="adj" fmla="val 31624"/>
            </a:avLst>
          </a:prstGeom>
          <a:solidFill>
            <a:srgbClr val="FFC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TextBox 132"/>
          <p:cNvSpPr txBox="1"/>
          <p:nvPr/>
        </p:nvSpPr>
        <p:spPr>
          <a:xfrm>
            <a:off x="7166166" y="4940833"/>
            <a:ext cx="1206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Sample</a:t>
            </a:r>
            <a:endParaRPr lang="en-US" sz="2000" dirty="0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Instrumentation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8772" y="2150290"/>
            <a:ext cx="894819" cy="348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Source</a:t>
            </a:r>
            <a:endParaRPr lang="en-US" sz="2000" dirty="0"/>
          </a:p>
        </p:txBody>
      </p:sp>
      <p:sp>
        <p:nvSpPr>
          <p:cNvPr id="41" name="TextBox 40"/>
          <p:cNvSpPr txBox="1"/>
          <p:nvPr/>
        </p:nvSpPr>
        <p:spPr>
          <a:xfrm>
            <a:off x="1156943" y="2401828"/>
            <a:ext cx="460885" cy="32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</a:t>
            </a:r>
            <a:r>
              <a:rPr lang="en-US" dirty="0" err="1" smtClean="0">
                <a:latin typeface="Symbol" pitchFamily="18" charset="2"/>
              </a:rPr>
              <a:t>n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42" name="Cube 41"/>
          <p:cNvSpPr/>
          <p:nvPr/>
        </p:nvSpPr>
        <p:spPr>
          <a:xfrm>
            <a:off x="1786961" y="2434221"/>
            <a:ext cx="237336" cy="596642"/>
          </a:xfrm>
          <a:prstGeom prst="cube">
            <a:avLst>
              <a:gd name="adj" fmla="val 31624"/>
            </a:avLst>
          </a:prstGeom>
          <a:solidFill>
            <a:srgbClr val="FFC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355322" y="3029713"/>
            <a:ext cx="1050556" cy="348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Sample</a:t>
            </a:r>
            <a:endParaRPr lang="en-US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2868717" y="1428413"/>
            <a:ext cx="1215569" cy="348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Detector</a:t>
            </a:r>
            <a:endParaRPr lang="en-US" sz="2000" dirty="0"/>
          </a:p>
        </p:txBody>
      </p:sp>
      <p:sp>
        <p:nvSpPr>
          <p:cNvPr id="45" name="Cube 44"/>
          <p:cNvSpPr/>
          <p:nvPr/>
        </p:nvSpPr>
        <p:spPr>
          <a:xfrm>
            <a:off x="2682451" y="1801662"/>
            <a:ext cx="1518033" cy="413223"/>
          </a:xfrm>
          <a:prstGeom prst="cube">
            <a:avLst/>
          </a:prstGeom>
          <a:solidFill>
            <a:schemeClr val="accent2"/>
          </a:solidFill>
          <a:ln w="0"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97"/>
          <p:cNvSpPr>
            <a:spLocks noChangeAspect="1"/>
          </p:cNvSpPr>
          <p:nvPr/>
        </p:nvSpPr>
        <p:spPr bwMode="auto">
          <a:xfrm rot="324265" flipH="1">
            <a:off x="1003360" y="2723497"/>
            <a:ext cx="710444" cy="133799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solidFill>
            <a:schemeClr val="bg1"/>
          </a:solidFill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9" name="Litebulb"/>
          <p:cNvSpPr>
            <a:spLocks noEditPoints="1" noChangeArrowheads="1"/>
          </p:cNvSpPr>
          <p:nvPr/>
        </p:nvSpPr>
        <p:spPr bwMode="auto">
          <a:xfrm>
            <a:off x="498031" y="2557278"/>
            <a:ext cx="398172" cy="597259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1254" y="1974323"/>
            <a:ext cx="1252584" cy="16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Freeform 97"/>
          <p:cNvSpPr>
            <a:spLocks noChangeAspect="1"/>
          </p:cNvSpPr>
          <p:nvPr/>
        </p:nvSpPr>
        <p:spPr bwMode="auto">
          <a:xfrm rot="324265" flipH="1">
            <a:off x="992299" y="2756679"/>
            <a:ext cx="710444" cy="133799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008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2" name="Freeform 97"/>
          <p:cNvSpPr>
            <a:spLocks noChangeAspect="1"/>
          </p:cNvSpPr>
          <p:nvPr/>
        </p:nvSpPr>
        <p:spPr bwMode="auto">
          <a:xfrm rot="324265" flipH="1">
            <a:off x="970178" y="2789860"/>
            <a:ext cx="710444" cy="133799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0000FF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2054092" y="2723497"/>
            <a:ext cx="743625" cy="200162"/>
            <a:chOff x="3201202" y="5921186"/>
            <a:chExt cx="853865" cy="229835"/>
          </a:xfrm>
        </p:grpSpPr>
        <p:sp>
          <p:nvSpPr>
            <p:cNvPr id="73" name="Freeform 97"/>
            <p:cNvSpPr>
              <a:spLocks noChangeAspect="1"/>
            </p:cNvSpPr>
            <p:nvPr/>
          </p:nvSpPr>
          <p:spPr bwMode="auto">
            <a:xfrm rot="324265" flipH="1">
              <a:off x="3239303" y="5921186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74" name="Freeform 97"/>
            <p:cNvSpPr>
              <a:spLocks noChangeAspect="1"/>
            </p:cNvSpPr>
            <p:nvPr/>
          </p:nvSpPr>
          <p:spPr bwMode="auto">
            <a:xfrm rot="324265" flipH="1">
              <a:off x="3226602" y="5959287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8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75" name="Freeform 97"/>
            <p:cNvSpPr>
              <a:spLocks noChangeAspect="1"/>
            </p:cNvSpPr>
            <p:nvPr/>
          </p:nvSpPr>
          <p:spPr bwMode="auto">
            <a:xfrm rot="324265" flipH="1">
              <a:off x="3201202" y="5997387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00FF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78" name="Freeform 97"/>
          <p:cNvSpPr>
            <a:spLocks noChangeAspect="1"/>
          </p:cNvSpPr>
          <p:nvPr/>
        </p:nvSpPr>
        <p:spPr bwMode="auto">
          <a:xfrm rot="19043687" flipH="1">
            <a:off x="3118864" y="2265177"/>
            <a:ext cx="710444" cy="190351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0000FF">
                <a:alpha val="8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9" name="Freeform 97"/>
          <p:cNvSpPr>
            <a:spLocks noChangeAspect="1"/>
          </p:cNvSpPr>
          <p:nvPr/>
        </p:nvSpPr>
        <p:spPr bwMode="auto">
          <a:xfrm rot="15843211" flipH="1">
            <a:off x="2640291" y="2391686"/>
            <a:ext cx="710444" cy="133799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8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80" name="Freeform 97"/>
          <p:cNvSpPr>
            <a:spLocks noChangeAspect="1"/>
          </p:cNvSpPr>
          <p:nvPr/>
        </p:nvSpPr>
        <p:spPr bwMode="auto">
          <a:xfrm rot="18023464" flipH="1">
            <a:off x="2784075" y="2336385"/>
            <a:ext cx="710444" cy="133799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solidFill>
            <a:schemeClr val="bg1"/>
          </a:solidFill>
          <a:ln w="38100">
            <a:solidFill>
              <a:srgbClr val="008000">
                <a:alpha val="8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2701200" y="2313469"/>
            <a:ext cx="522378" cy="858690"/>
            <a:chOff x="3156841" y="4294673"/>
            <a:chExt cx="599819" cy="985987"/>
          </a:xfrm>
        </p:grpSpPr>
        <p:sp>
          <p:nvSpPr>
            <p:cNvPr id="65" name="Isosceles Triangle 64"/>
            <p:cNvSpPr/>
            <p:nvPr/>
          </p:nvSpPr>
          <p:spPr>
            <a:xfrm rot="8952353" flipH="1" flipV="1">
              <a:off x="3156841" y="4294673"/>
              <a:ext cx="589053" cy="21109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3253740" y="4335780"/>
              <a:ext cx="502920" cy="944880"/>
            </a:xfrm>
            <a:custGeom>
              <a:avLst/>
              <a:gdLst>
                <a:gd name="connsiteX0" fmla="*/ 0 w 502920"/>
                <a:gd name="connsiteY0" fmla="*/ 304800 h 944880"/>
                <a:gd name="connsiteX1" fmla="*/ 7620 w 502920"/>
                <a:gd name="connsiteY1" fmla="*/ 944880 h 944880"/>
                <a:gd name="connsiteX2" fmla="*/ 502920 w 502920"/>
                <a:gd name="connsiteY2" fmla="*/ 617220 h 944880"/>
                <a:gd name="connsiteX3" fmla="*/ 502920 w 502920"/>
                <a:gd name="connsiteY3" fmla="*/ 0 h 944880"/>
                <a:gd name="connsiteX4" fmla="*/ 0 w 502920"/>
                <a:gd name="connsiteY4" fmla="*/ 30480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920" h="944880">
                  <a:moveTo>
                    <a:pt x="0" y="304800"/>
                  </a:moveTo>
                  <a:lnTo>
                    <a:pt x="7620" y="944880"/>
                  </a:lnTo>
                  <a:lnTo>
                    <a:pt x="502920" y="617220"/>
                  </a:lnTo>
                  <a:lnTo>
                    <a:pt x="50292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505323" y="1325200"/>
            <a:ext cx="4275522" cy="2477456"/>
            <a:chOff x="4505323" y="1325200"/>
            <a:chExt cx="4275522" cy="2477456"/>
          </a:xfrm>
        </p:grpSpPr>
        <p:sp>
          <p:nvSpPr>
            <p:cNvPr id="84" name="TextBox 83"/>
            <p:cNvSpPr txBox="1"/>
            <p:nvPr/>
          </p:nvSpPr>
          <p:spPr>
            <a:xfrm>
              <a:off x="4505323" y="2392752"/>
              <a:ext cx="1027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Source</a:t>
              </a:r>
              <a:endParaRPr lang="en-US" sz="20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48127" y="2681580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</a:t>
              </a:r>
              <a:r>
                <a:rPr lang="en-US" dirty="0" err="1" smtClean="0">
                  <a:latin typeface="Symbol" pitchFamily="18" charset="2"/>
                </a:rPr>
                <a:t>n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86" name="Cube 85"/>
            <p:cNvSpPr/>
            <p:nvPr/>
          </p:nvSpPr>
          <p:spPr>
            <a:xfrm>
              <a:off x="6271542" y="2718775"/>
              <a:ext cx="272520" cy="68509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775915" y="3402546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Sample</a:t>
              </a:r>
              <a:endParaRPr lang="en-US" sz="20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385073" y="1325200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  <p:sp>
          <p:nvSpPr>
            <p:cNvPr id="89" name="Cube 88"/>
            <p:cNvSpPr/>
            <p:nvPr/>
          </p:nvSpPr>
          <p:spPr>
            <a:xfrm>
              <a:off x="7829550" y="1720905"/>
              <a:ext cx="484648" cy="69527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 97"/>
            <p:cNvSpPr>
              <a:spLocks noChangeAspect="1"/>
            </p:cNvSpPr>
            <p:nvPr/>
          </p:nvSpPr>
          <p:spPr bwMode="auto">
            <a:xfrm rot="324265" flipH="1">
              <a:off x="5371776" y="305093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91" name="Litebulb"/>
            <p:cNvSpPr>
              <a:spLocks noEditPoints="1" noChangeArrowheads="1"/>
            </p:cNvSpPr>
            <p:nvPr/>
          </p:nvSpPr>
          <p:spPr bwMode="auto">
            <a:xfrm>
              <a:off x="4791534" y="2860075"/>
              <a:ext cx="457200" cy="685800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7782 h 21600"/>
                <a:gd name="T4" fmla="*/ 0 w 21600"/>
                <a:gd name="T5" fmla="*/ 7782 h 21600"/>
                <a:gd name="T6" fmla="*/ 10800 w 21600"/>
                <a:gd name="T7" fmla="*/ 21600 h 21600"/>
                <a:gd name="T8" fmla="*/ 3556 w 21600"/>
                <a:gd name="T9" fmla="*/ 2188 h 21600"/>
                <a:gd name="T10" fmla="*/ 18277 w 21600"/>
                <a:gd name="T11" fmla="*/ 9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97"/>
            <p:cNvSpPr>
              <a:spLocks noChangeAspect="1"/>
            </p:cNvSpPr>
            <p:nvPr/>
          </p:nvSpPr>
          <p:spPr bwMode="auto">
            <a:xfrm rot="324265" flipH="1">
              <a:off x="5359075" y="3089036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8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94" name="Freeform 97"/>
            <p:cNvSpPr>
              <a:spLocks noChangeAspect="1"/>
            </p:cNvSpPr>
            <p:nvPr/>
          </p:nvSpPr>
          <p:spPr bwMode="auto">
            <a:xfrm rot="324265" flipH="1">
              <a:off x="5333675" y="3127136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00FF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95" name="Group 75"/>
            <p:cNvGrpSpPr/>
            <p:nvPr/>
          </p:nvGrpSpPr>
          <p:grpSpPr>
            <a:xfrm>
              <a:off x="6578275" y="3050935"/>
              <a:ext cx="853865" cy="229835"/>
              <a:chOff x="3201202" y="5921186"/>
              <a:chExt cx="853865" cy="229835"/>
            </a:xfrm>
          </p:grpSpPr>
          <p:sp>
            <p:nvSpPr>
              <p:cNvPr id="102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39303" y="5921186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0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26602" y="5959287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8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01202" y="5997387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00FF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6" name="Freeform 97"/>
            <p:cNvSpPr>
              <a:spLocks noChangeAspect="1"/>
            </p:cNvSpPr>
            <p:nvPr/>
          </p:nvSpPr>
          <p:spPr bwMode="auto">
            <a:xfrm rot="19043687" flipH="1">
              <a:off x="7800895" y="2524671"/>
              <a:ext cx="815764" cy="218570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00FF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97" name="Freeform 97"/>
            <p:cNvSpPr>
              <a:spLocks noChangeAspect="1"/>
            </p:cNvSpPr>
            <p:nvPr/>
          </p:nvSpPr>
          <p:spPr bwMode="auto">
            <a:xfrm rot="15843211" flipH="1">
              <a:off x="7251376" y="2669934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98" name="Freeform 97"/>
            <p:cNvSpPr>
              <a:spLocks noChangeAspect="1"/>
            </p:cNvSpPr>
            <p:nvPr/>
          </p:nvSpPr>
          <p:spPr bwMode="auto">
            <a:xfrm rot="18023464" flipH="1">
              <a:off x="7416475" y="260008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008000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99" name="Group 76"/>
            <p:cNvGrpSpPr/>
            <p:nvPr/>
          </p:nvGrpSpPr>
          <p:grpSpPr>
            <a:xfrm>
              <a:off x="7321314" y="2580122"/>
              <a:ext cx="599819" cy="985987"/>
              <a:chOff x="3156841" y="4294673"/>
              <a:chExt cx="599819" cy="985987"/>
            </a:xfrm>
          </p:grpSpPr>
          <p:sp>
            <p:nvSpPr>
              <p:cNvPr id="100" name="Isosceles Triangle 99"/>
              <p:cNvSpPr/>
              <p:nvPr/>
            </p:nvSpPr>
            <p:spPr>
              <a:xfrm rot="8952353" flipH="1" flipV="1">
                <a:off x="3156841" y="4294673"/>
                <a:ext cx="589053" cy="211090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 100"/>
              <p:cNvSpPr/>
              <p:nvPr/>
            </p:nvSpPr>
            <p:spPr>
              <a:xfrm>
                <a:off x="3253740" y="4335780"/>
                <a:ext cx="502920" cy="944880"/>
              </a:xfrm>
              <a:custGeom>
                <a:avLst/>
                <a:gdLst>
                  <a:gd name="connsiteX0" fmla="*/ 0 w 502920"/>
                  <a:gd name="connsiteY0" fmla="*/ 304800 h 944880"/>
                  <a:gd name="connsiteX1" fmla="*/ 7620 w 502920"/>
                  <a:gd name="connsiteY1" fmla="*/ 944880 h 944880"/>
                  <a:gd name="connsiteX2" fmla="*/ 502920 w 502920"/>
                  <a:gd name="connsiteY2" fmla="*/ 617220 h 944880"/>
                  <a:gd name="connsiteX3" fmla="*/ 502920 w 502920"/>
                  <a:gd name="connsiteY3" fmla="*/ 0 h 944880"/>
                  <a:gd name="connsiteX4" fmla="*/ 0 w 502920"/>
                  <a:gd name="connsiteY4" fmla="*/ 304800 h 94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920" h="944880">
                    <a:moveTo>
                      <a:pt x="0" y="304800"/>
                    </a:moveTo>
                    <a:lnTo>
                      <a:pt x="7620" y="944880"/>
                    </a:lnTo>
                    <a:lnTo>
                      <a:pt x="502920" y="617220"/>
                    </a:lnTo>
                    <a:lnTo>
                      <a:pt x="50292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93050" y="1966909"/>
              <a:ext cx="227775" cy="333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0" name="TextBox 119"/>
          <p:cNvSpPr txBox="1"/>
          <p:nvPr/>
        </p:nvSpPr>
        <p:spPr>
          <a:xfrm>
            <a:off x="354007" y="755675"/>
            <a:ext cx="3700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Full spectra detection</a:t>
            </a:r>
            <a:endParaRPr lang="en-US" sz="2000" dirty="0"/>
          </a:p>
        </p:txBody>
      </p:sp>
      <p:sp>
        <p:nvSpPr>
          <p:cNvPr id="121" name="TextBox 120"/>
          <p:cNvSpPr txBox="1"/>
          <p:nvPr/>
        </p:nvSpPr>
        <p:spPr>
          <a:xfrm>
            <a:off x="4932355" y="755675"/>
            <a:ext cx="3700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Single </a:t>
            </a:r>
            <a:r>
              <a:rPr lang="en-US" sz="2800" b="1" u="sng" dirty="0" smtClean="0">
                <a:latin typeface="Symbol" pitchFamily="18" charset="2"/>
              </a:rPr>
              <a:t>l </a:t>
            </a:r>
            <a:r>
              <a:rPr lang="en-US" sz="2800" b="1" u="sng" dirty="0" smtClean="0"/>
              <a:t>detection</a:t>
            </a:r>
            <a:endParaRPr lang="en-US" sz="2000" dirty="0"/>
          </a:p>
        </p:txBody>
      </p:sp>
      <p:sp>
        <p:nvSpPr>
          <p:cNvPr id="130" name="TextBox 129"/>
          <p:cNvSpPr txBox="1"/>
          <p:nvPr/>
        </p:nvSpPr>
        <p:spPr>
          <a:xfrm>
            <a:off x="4786299" y="5231206"/>
            <a:ext cx="1027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Source</a:t>
            </a:r>
            <a:endParaRPr lang="en-US" sz="2000" dirty="0"/>
          </a:p>
        </p:txBody>
      </p:sp>
      <p:sp>
        <p:nvSpPr>
          <p:cNvPr id="131" name="TextBox 130"/>
          <p:cNvSpPr txBox="1"/>
          <p:nvPr/>
        </p:nvSpPr>
        <p:spPr>
          <a:xfrm>
            <a:off x="5829103" y="5520034"/>
            <a:ext cx="529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</a:t>
            </a:r>
            <a:r>
              <a:rPr lang="en-US" dirty="0" err="1" smtClean="0">
                <a:latin typeface="Symbol" pitchFamily="18" charset="2"/>
              </a:rPr>
              <a:t>n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135" name="Freeform 97"/>
          <p:cNvSpPr>
            <a:spLocks noChangeAspect="1"/>
          </p:cNvSpPr>
          <p:nvPr/>
        </p:nvSpPr>
        <p:spPr bwMode="auto">
          <a:xfrm rot="324265" flipH="1">
            <a:off x="5652752" y="5889389"/>
            <a:ext cx="815764" cy="15363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solidFill>
            <a:schemeClr val="bg1"/>
          </a:solidFill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36" name="Litebulb"/>
          <p:cNvSpPr>
            <a:spLocks noEditPoints="1" noChangeArrowheads="1"/>
          </p:cNvSpPr>
          <p:nvPr/>
        </p:nvSpPr>
        <p:spPr bwMode="auto">
          <a:xfrm>
            <a:off x="5072510" y="5698529"/>
            <a:ext cx="457200" cy="685800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" name="Freeform 97"/>
          <p:cNvSpPr>
            <a:spLocks noChangeAspect="1"/>
          </p:cNvSpPr>
          <p:nvPr/>
        </p:nvSpPr>
        <p:spPr bwMode="auto">
          <a:xfrm rot="324265" flipH="1">
            <a:off x="5640051" y="5927490"/>
            <a:ext cx="815764" cy="15363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008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38" name="Freeform 97"/>
          <p:cNvSpPr>
            <a:spLocks noChangeAspect="1"/>
          </p:cNvSpPr>
          <p:nvPr/>
        </p:nvSpPr>
        <p:spPr bwMode="auto">
          <a:xfrm rot="324265" flipH="1">
            <a:off x="5614651" y="5965590"/>
            <a:ext cx="815764" cy="15363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0000FF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43" name="Freeform 97"/>
          <p:cNvSpPr>
            <a:spLocks noChangeAspect="1"/>
          </p:cNvSpPr>
          <p:nvPr/>
        </p:nvSpPr>
        <p:spPr bwMode="auto">
          <a:xfrm rot="19043687" flipH="1">
            <a:off x="6924584" y="5548862"/>
            <a:ext cx="815764" cy="218570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0000FF">
                <a:alpha val="8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44" name="Freeform 97"/>
          <p:cNvSpPr>
            <a:spLocks noChangeAspect="1"/>
          </p:cNvSpPr>
          <p:nvPr/>
        </p:nvSpPr>
        <p:spPr bwMode="auto">
          <a:xfrm rot="15843211" flipH="1">
            <a:off x="6375065" y="5694125"/>
            <a:ext cx="815764" cy="15363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8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45" name="Freeform 144"/>
          <p:cNvSpPr>
            <a:spLocks noChangeAspect="1"/>
          </p:cNvSpPr>
          <p:nvPr/>
        </p:nvSpPr>
        <p:spPr bwMode="auto">
          <a:xfrm rot="18023464" flipH="1">
            <a:off x="6540164" y="5624276"/>
            <a:ext cx="815764" cy="15363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solidFill>
            <a:schemeClr val="bg1"/>
          </a:solidFill>
          <a:ln w="38100">
            <a:solidFill>
              <a:srgbClr val="008000">
                <a:alpha val="8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146" name="Group 76"/>
          <p:cNvGrpSpPr/>
          <p:nvPr/>
        </p:nvGrpSpPr>
        <p:grpSpPr>
          <a:xfrm>
            <a:off x="6445003" y="5604313"/>
            <a:ext cx="599819" cy="985987"/>
            <a:chOff x="3156841" y="4294673"/>
            <a:chExt cx="599819" cy="985987"/>
          </a:xfrm>
        </p:grpSpPr>
        <p:sp>
          <p:nvSpPr>
            <p:cNvPr id="147" name="Isosceles Triangle 146"/>
            <p:cNvSpPr/>
            <p:nvPr/>
          </p:nvSpPr>
          <p:spPr>
            <a:xfrm rot="8952353" flipH="1" flipV="1">
              <a:off x="3156841" y="4294673"/>
              <a:ext cx="589053" cy="21109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>
              <a:off x="3253740" y="4335780"/>
              <a:ext cx="502920" cy="944880"/>
            </a:xfrm>
            <a:custGeom>
              <a:avLst/>
              <a:gdLst>
                <a:gd name="connsiteX0" fmla="*/ 0 w 502920"/>
                <a:gd name="connsiteY0" fmla="*/ 304800 h 944880"/>
                <a:gd name="connsiteX1" fmla="*/ 7620 w 502920"/>
                <a:gd name="connsiteY1" fmla="*/ 944880 h 944880"/>
                <a:gd name="connsiteX2" fmla="*/ 502920 w 502920"/>
                <a:gd name="connsiteY2" fmla="*/ 617220 h 944880"/>
                <a:gd name="connsiteX3" fmla="*/ 502920 w 502920"/>
                <a:gd name="connsiteY3" fmla="*/ 0 h 944880"/>
                <a:gd name="connsiteX4" fmla="*/ 0 w 502920"/>
                <a:gd name="connsiteY4" fmla="*/ 30480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920" h="944880">
                  <a:moveTo>
                    <a:pt x="0" y="304800"/>
                  </a:moveTo>
                  <a:lnTo>
                    <a:pt x="7620" y="944880"/>
                  </a:lnTo>
                  <a:lnTo>
                    <a:pt x="502920" y="617220"/>
                  </a:lnTo>
                  <a:lnTo>
                    <a:pt x="50292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Instrumentation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grpSp>
        <p:nvGrpSpPr>
          <p:cNvPr id="8" name="Group 3"/>
          <p:cNvGrpSpPr/>
          <p:nvPr/>
        </p:nvGrpSpPr>
        <p:grpSpPr>
          <a:xfrm>
            <a:off x="1840165" y="725187"/>
            <a:ext cx="5419220" cy="2033887"/>
            <a:chOff x="393311" y="1651942"/>
            <a:chExt cx="3864364" cy="1450334"/>
          </a:xfrm>
        </p:grpSpPr>
        <p:sp>
          <p:nvSpPr>
            <p:cNvPr id="110" name="Cube 109"/>
            <p:cNvSpPr/>
            <p:nvPr/>
          </p:nvSpPr>
          <p:spPr>
            <a:xfrm>
              <a:off x="571500" y="2068349"/>
              <a:ext cx="603660" cy="685092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93311" y="1654272"/>
              <a:ext cx="1027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Source</a:t>
              </a:r>
              <a:endParaRPr lang="en-US" sz="2000" dirty="0"/>
            </a:p>
          </p:txBody>
        </p:sp>
        <p:sp>
          <p:nvSpPr>
            <p:cNvPr id="112" name="Oval 111"/>
            <p:cNvSpPr/>
            <p:nvPr/>
          </p:nvSpPr>
          <p:spPr>
            <a:xfrm rot="341964">
              <a:off x="1059323" y="2321372"/>
              <a:ext cx="101059" cy="1839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309115" y="1955800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h</a:t>
              </a:r>
              <a:r>
                <a:rPr lang="en-US" dirty="0" err="1" smtClean="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114" name="Cube 113"/>
            <p:cNvSpPr/>
            <p:nvPr/>
          </p:nvSpPr>
          <p:spPr>
            <a:xfrm>
              <a:off x="2032530" y="2018395"/>
              <a:ext cx="272520" cy="68509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536903" y="2702166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Sample</a:t>
              </a:r>
              <a:endParaRPr lang="en-US" sz="20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861903" y="1651942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  <p:sp>
          <p:nvSpPr>
            <p:cNvPr id="117" name="Cube 116"/>
            <p:cNvSpPr/>
            <p:nvPr/>
          </p:nvSpPr>
          <p:spPr>
            <a:xfrm>
              <a:off x="3232150" y="2058824"/>
              <a:ext cx="603660" cy="68509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Freeform 97"/>
            <p:cNvSpPr>
              <a:spLocks noChangeAspect="1"/>
            </p:cNvSpPr>
            <p:nvPr/>
          </p:nvSpPr>
          <p:spPr bwMode="auto">
            <a:xfrm rot="324265" flipH="1">
              <a:off x="1132764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19" name="Freeform 97"/>
            <p:cNvSpPr>
              <a:spLocks noChangeAspect="1"/>
            </p:cNvSpPr>
            <p:nvPr/>
          </p:nvSpPr>
          <p:spPr bwMode="auto">
            <a:xfrm rot="324265" flipH="1">
              <a:off x="2342438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425444" y="2603530"/>
            <a:ext cx="3700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Full spectra detection</a:t>
            </a:r>
            <a:endParaRPr lang="en-US" sz="2000" dirty="0"/>
          </a:p>
        </p:txBody>
      </p:sp>
      <p:sp>
        <p:nvSpPr>
          <p:cNvPr id="61" name="TextBox 60"/>
          <p:cNvSpPr txBox="1"/>
          <p:nvPr/>
        </p:nvSpPr>
        <p:spPr>
          <a:xfrm>
            <a:off x="5003792" y="2603530"/>
            <a:ext cx="3700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Single </a:t>
            </a:r>
            <a:r>
              <a:rPr lang="en-US" sz="2800" b="1" u="sng" dirty="0" smtClean="0">
                <a:latin typeface="Symbol" pitchFamily="18" charset="2"/>
              </a:rPr>
              <a:t>l </a:t>
            </a:r>
            <a:r>
              <a:rPr lang="en-US" sz="2800" b="1" u="sng" dirty="0" smtClean="0"/>
              <a:t>detection</a:t>
            </a:r>
            <a:endParaRPr lang="en-US" sz="2000" dirty="0"/>
          </a:p>
        </p:txBody>
      </p:sp>
      <p:sp>
        <p:nvSpPr>
          <p:cNvPr id="62" name="TextBox 61"/>
          <p:cNvSpPr txBox="1"/>
          <p:nvPr/>
        </p:nvSpPr>
        <p:spPr>
          <a:xfrm>
            <a:off x="671511" y="3033700"/>
            <a:ext cx="3471862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buFont typeface="Arial" pitchFamily="34" charset="0"/>
              <a:buChar char="•"/>
            </a:pPr>
            <a:r>
              <a:rPr lang="en-US" sz="2400" dirty="0" smtClean="0"/>
              <a:t> Source </a:t>
            </a:r>
          </a:p>
          <a:p>
            <a:pPr>
              <a:spcAft>
                <a:spcPts val="500"/>
              </a:spcAft>
              <a:buFont typeface="Arial" pitchFamily="34" charset="0"/>
              <a:buChar char="•"/>
            </a:pPr>
            <a:r>
              <a:rPr lang="en-US" sz="2400" dirty="0" smtClean="0"/>
              <a:t> Sample</a:t>
            </a:r>
          </a:p>
          <a:p>
            <a:pPr>
              <a:spcAft>
                <a:spcPts val="500"/>
              </a:spcAft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Monochrometer</a:t>
            </a:r>
            <a:endParaRPr lang="en-US" sz="2400" dirty="0" smtClean="0"/>
          </a:p>
          <a:p>
            <a:pPr>
              <a:spcAft>
                <a:spcPts val="500"/>
              </a:spcAft>
              <a:buFont typeface="Arial" pitchFamily="34" charset="0"/>
              <a:buChar char="•"/>
            </a:pPr>
            <a:r>
              <a:rPr lang="en-US" sz="2400" dirty="0" smtClean="0"/>
              <a:t> Area detector</a:t>
            </a:r>
            <a:endParaRPr lang="en-US" sz="2400" dirty="0"/>
          </a:p>
        </p:txBody>
      </p:sp>
      <p:sp>
        <p:nvSpPr>
          <p:cNvPr id="63" name="TextBox 62"/>
          <p:cNvSpPr txBox="1"/>
          <p:nvPr/>
        </p:nvSpPr>
        <p:spPr>
          <a:xfrm>
            <a:off x="5138735" y="3038464"/>
            <a:ext cx="3362323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buFont typeface="Arial" pitchFamily="34" charset="0"/>
              <a:buChar char="•"/>
            </a:pPr>
            <a:r>
              <a:rPr lang="en-US" sz="2400" dirty="0" smtClean="0"/>
              <a:t> Source </a:t>
            </a:r>
          </a:p>
          <a:p>
            <a:pPr>
              <a:spcAft>
                <a:spcPts val="500"/>
              </a:spcAft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Monochrometer</a:t>
            </a:r>
            <a:endParaRPr lang="en-US" sz="2400" dirty="0" smtClean="0"/>
          </a:p>
          <a:p>
            <a:pPr>
              <a:spcAft>
                <a:spcPts val="500"/>
              </a:spcAft>
              <a:buFont typeface="Arial" pitchFamily="34" charset="0"/>
              <a:buChar char="•"/>
            </a:pPr>
            <a:r>
              <a:rPr lang="en-US" sz="2400" dirty="0" smtClean="0"/>
              <a:t> Sample</a:t>
            </a:r>
          </a:p>
          <a:p>
            <a:pPr>
              <a:spcAft>
                <a:spcPts val="500"/>
              </a:spcAft>
              <a:buFont typeface="Arial" pitchFamily="34" charset="0"/>
              <a:buChar char="•"/>
            </a:pPr>
            <a:r>
              <a:rPr lang="en-US" sz="2400" dirty="0" smtClean="0"/>
              <a:t> “Point” detector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2751138" y="4934054"/>
            <a:ext cx="3611562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500"/>
              </a:spcAft>
              <a:buFont typeface="+mj-lt"/>
              <a:buAutoNum type="arabicPeriod"/>
            </a:pPr>
            <a:r>
              <a:rPr lang="en-US" sz="2400" dirty="0" smtClean="0"/>
              <a:t>Light sources </a:t>
            </a:r>
          </a:p>
          <a:p>
            <a:pPr marL="457200" indent="-457200">
              <a:spcAft>
                <a:spcPts val="500"/>
              </a:spcAft>
              <a:buFont typeface="+mj-lt"/>
              <a:buAutoNum type="arabicPeriod"/>
            </a:pPr>
            <a:r>
              <a:rPr lang="en-US" sz="2400" dirty="0" err="1" smtClean="0"/>
              <a:t>Monochrometer</a:t>
            </a:r>
            <a:endParaRPr lang="en-US" sz="2400" dirty="0" smtClean="0"/>
          </a:p>
          <a:p>
            <a:pPr marL="457200" indent="-457200">
              <a:spcAft>
                <a:spcPts val="500"/>
              </a:spcAft>
              <a:buFont typeface="+mj-lt"/>
              <a:buAutoNum type="arabicPeriod"/>
            </a:pPr>
            <a:r>
              <a:rPr lang="en-US" sz="2400" dirty="0" smtClean="0"/>
              <a:t>Detectors</a:t>
            </a:r>
          </a:p>
          <a:p>
            <a:pPr marL="457200" indent="-457200">
              <a:spcAft>
                <a:spcPts val="500"/>
              </a:spcAft>
              <a:buFont typeface="+mj-lt"/>
              <a:buAutoNum type="arabicPeriod"/>
            </a:pPr>
            <a:r>
              <a:rPr lang="en-US" sz="2400" dirty="0" smtClean="0"/>
              <a:t>Samples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Light Sources, Ideal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66184" y="2373640"/>
            <a:ext cx="4367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Experimentally we would like ~200 – 900 nm</a:t>
            </a:r>
            <a:endParaRPr lang="en-US" dirty="0"/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923925"/>
            <a:ext cx="69723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4464844" y="2748951"/>
            <a:ext cx="5059362" cy="3804850"/>
            <a:chOff x="1854994" y="2748951"/>
            <a:chExt cx="5059362" cy="3804850"/>
          </a:xfrm>
        </p:grpSpPr>
        <p:graphicFrame>
          <p:nvGraphicFramePr>
            <p:cNvPr id="73730" name="Object 2"/>
            <p:cNvGraphicFramePr>
              <a:graphicFrameLocks noChangeAspect="1"/>
            </p:cNvGraphicFramePr>
            <p:nvPr/>
          </p:nvGraphicFramePr>
          <p:xfrm>
            <a:off x="1854994" y="2748951"/>
            <a:ext cx="5059362" cy="3804850"/>
          </p:xfrm>
          <a:graphic>
            <a:graphicData uri="http://schemas.openxmlformats.org/presentationml/2006/ole">
              <p:oleObj spid="_x0000_s73733" name="Graph" r:id="rId4" imgW="3901440" imgH="2935834" progId="Origin50.Graph">
                <p:embed/>
              </p:oleObj>
            </a:graphicData>
          </a:graphic>
        </p:graphicFrame>
        <p:sp>
          <p:nvSpPr>
            <p:cNvPr id="25" name="Freeform 24"/>
            <p:cNvSpPr/>
            <p:nvPr/>
          </p:nvSpPr>
          <p:spPr>
            <a:xfrm>
              <a:off x="2762250" y="3351213"/>
              <a:ext cx="3590925" cy="2600324"/>
            </a:xfrm>
            <a:custGeom>
              <a:avLst/>
              <a:gdLst>
                <a:gd name="connsiteX0" fmla="*/ 0 w 3590925"/>
                <a:gd name="connsiteY0" fmla="*/ 2525712 h 2600324"/>
                <a:gd name="connsiteX1" fmla="*/ 161925 w 3590925"/>
                <a:gd name="connsiteY1" fmla="*/ 2239962 h 2600324"/>
                <a:gd name="connsiteX2" fmla="*/ 257175 w 3590925"/>
                <a:gd name="connsiteY2" fmla="*/ 363537 h 2600324"/>
                <a:gd name="connsiteX3" fmla="*/ 314325 w 3590925"/>
                <a:gd name="connsiteY3" fmla="*/ 58737 h 2600324"/>
                <a:gd name="connsiteX4" fmla="*/ 561975 w 3590925"/>
                <a:gd name="connsiteY4" fmla="*/ 20637 h 2600324"/>
                <a:gd name="connsiteX5" fmla="*/ 1733550 w 3590925"/>
                <a:gd name="connsiteY5" fmla="*/ 20637 h 2600324"/>
                <a:gd name="connsiteX6" fmla="*/ 2895600 w 3590925"/>
                <a:gd name="connsiteY6" fmla="*/ 49212 h 2600324"/>
                <a:gd name="connsiteX7" fmla="*/ 3124200 w 3590925"/>
                <a:gd name="connsiteY7" fmla="*/ 182562 h 2600324"/>
                <a:gd name="connsiteX8" fmla="*/ 3181350 w 3590925"/>
                <a:gd name="connsiteY8" fmla="*/ 1039812 h 2600324"/>
                <a:gd name="connsiteX9" fmla="*/ 3228975 w 3590925"/>
                <a:gd name="connsiteY9" fmla="*/ 2116137 h 2600324"/>
                <a:gd name="connsiteX10" fmla="*/ 3352800 w 3590925"/>
                <a:gd name="connsiteY10" fmla="*/ 2478087 h 2600324"/>
                <a:gd name="connsiteX11" fmla="*/ 3590925 w 3590925"/>
                <a:gd name="connsiteY11" fmla="*/ 2516187 h 2600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90925" h="2600324">
                  <a:moveTo>
                    <a:pt x="0" y="2525712"/>
                  </a:moveTo>
                  <a:cubicBezTo>
                    <a:pt x="59531" y="2563018"/>
                    <a:pt x="119063" y="2600324"/>
                    <a:pt x="161925" y="2239962"/>
                  </a:cubicBezTo>
                  <a:cubicBezTo>
                    <a:pt x="204787" y="1879600"/>
                    <a:pt x="231775" y="727074"/>
                    <a:pt x="257175" y="363537"/>
                  </a:cubicBezTo>
                  <a:cubicBezTo>
                    <a:pt x="282575" y="0"/>
                    <a:pt x="263525" y="115887"/>
                    <a:pt x="314325" y="58737"/>
                  </a:cubicBezTo>
                  <a:cubicBezTo>
                    <a:pt x="365125" y="1587"/>
                    <a:pt x="325438" y="26987"/>
                    <a:pt x="561975" y="20637"/>
                  </a:cubicBezTo>
                  <a:cubicBezTo>
                    <a:pt x="798512" y="14287"/>
                    <a:pt x="1344613" y="15875"/>
                    <a:pt x="1733550" y="20637"/>
                  </a:cubicBezTo>
                  <a:cubicBezTo>
                    <a:pt x="2122487" y="25399"/>
                    <a:pt x="2663825" y="22225"/>
                    <a:pt x="2895600" y="49212"/>
                  </a:cubicBezTo>
                  <a:cubicBezTo>
                    <a:pt x="3127375" y="76199"/>
                    <a:pt x="3076575" y="17462"/>
                    <a:pt x="3124200" y="182562"/>
                  </a:cubicBezTo>
                  <a:cubicBezTo>
                    <a:pt x="3171825" y="347662"/>
                    <a:pt x="3163888" y="717550"/>
                    <a:pt x="3181350" y="1039812"/>
                  </a:cubicBezTo>
                  <a:cubicBezTo>
                    <a:pt x="3198813" y="1362075"/>
                    <a:pt x="3200400" y="1876425"/>
                    <a:pt x="3228975" y="2116137"/>
                  </a:cubicBezTo>
                  <a:cubicBezTo>
                    <a:pt x="3257550" y="2355850"/>
                    <a:pt x="3292475" y="2411412"/>
                    <a:pt x="3352800" y="2478087"/>
                  </a:cubicBezTo>
                  <a:cubicBezTo>
                    <a:pt x="3413125" y="2544762"/>
                    <a:pt x="3502025" y="2530474"/>
                    <a:pt x="3590925" y="2516187"/>
                  </a:cubicBezTo>
                </a:path>
              </a:pathLst>
            </a:cu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073774" y="2812534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Ideal Light Source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56803" y="3839800"/>
            <a:ext cx="3932622" cy="1448756"/>
            <a:chOff x="-2352677" y="3754075"/>
            <a:chExt cx="3932622" cy="1448756"/>
          </a:xfrm>
        </p:grpSpPr>
        <p:sp>
          <p:nvSpPr>
            <p:cNvPr id="9" name="TextBox 8"/>
            <p:cNvSpPr txBox="1"/>
            <p:nvPr/>
          </p:nvSpPr>
          <p:spPr>
            <a:xfrm>
              <a:off x="-2352677" y="3792927"/>
              <a:ext cx="1027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Source</a:t>
              </a:r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1309873" y="4081755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</a:t>
              </a:r>
              <a:r>
                <a:rPr lang="en-US" dirty="0" err="1" smtClean="0">
                  <a:latin typeface="Symbol" pitchFamily="18" charset="2"/>
                </a:rPr>
                <a:t>n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11" name="Cube 10"/>
            <p:cNvSpPr/>
            <p:nvPr/>
          </p:nvSpPr>
          <p:spPr>
            <a:xfrm>
              <a:off x="-586458" y="4118950"/>
              <a:ext cx="272520" cy="68509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082085" y="4802721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Sample</a:t>
              </a:r>
              <a:endParaRPr lang="en-US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4173" y="3754075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  <p:sp>
          <p:nvSpPr>
            <p:cNvPr id="14" name="Cube 13"/>
            <p:cNvSpPr/>
            <p:nvPr/>
          </p:nvSpPr>
          <p:spPr>
            <a:xfrm>
              <a:off x="628650" y="4149780"/>
              <a:ext cx="484648" cy="69527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97"/>
            <p:cNvSpPr>
              <a:spLocks noChangeAspect="1"/>
            </p:cNvSpPr>
            <p:nvPr/>
          </p:nvSpPr>
          <p:spPr bwMode="auto">
            <a:xfrm rot="324265" flipH="1">
              <a:off x="-1486224" y="4451110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6" name="Litebulb"/>
            <p:cNvSpPr>
              <a:spLocks noEditPoints="1" noChangeArrowheads="1"/>
            </p:cNvSpPr>
            <p:nvPr/>
          </p:nvSpPr>
          <p:spPr bwMode="auto">
            <a:xfrm>
              <a:off x="-2066466" y="4260250"/>
              <a:ext cx="457200" cy="685800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7782 h 21600"/>
                <a:gd name="T4" fmla="*/ 0 w 21600"/>
                <a:gd name="T5" fmla="*/ 7782 h 21600"/>
                <a:gd name="T6" fmla="*/ 10800 w 21600"/>
                <a:gd name="T7" fmla="*/ 21600 h 21600"/>
                <a:gd name="T8" fmla="*/ 3556 w 21600"/>
                <a:gd name="T9" fmla="*/ 2188 h 21600"/>
                <a:gd name="T10" fmla="*/ 18277 w 21600"/>
                <a:gd name="T11" fmla="*/ 9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97"/>
            <p:cNvSpPr>
              <a:spLocks noChangeAspect="1"/>
            </p:cNvSpPr>
            <p:nvPr/>
          </p:nvSpPr>
          <p:spPr bwMode="auto">
            <a:xfrm rot="324265" flipH="1">
              <a:off x="-1498925" y="4489211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8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8" name="Freeform 97"/>
            <p:cNvSpPr>
              <a:spLocks noChangeAspect="1"/>
            </p:cNvSpPr>
            <p:nvPr/>
          </p:nvSpPr>
          <p:spPr bwMode="auto">
            <a:xfrm rot="324265" flipH="1">
              <a:off x="-1524325" y="4527311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00FF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19" name="Group 75"/>
            <p:cNvGrpSpPr/>
            <p:nvPr/>
          </p:nvGrpSpPr>
          <p:grpSpPr>
            <a:xfrm>
              <a:off x="-279725" y="4451110"/>
              <a:ext cx="853865" cy="229835"/>
              <a:chOff x="3201202" y="5921186"/>
              <a:chExt cx="853865" cy="229835"/>
            </a:xfrm>
          </p:grpSpPr>
          <p:sp>
            <p:nvSpPr>
              <p:cNvPr id="20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39303" y="5921186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0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26602" y="5959287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8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01202" y="5997387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00FF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Light Sources: The Sun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6897" y="4865225"/>
            <a:ext cx="529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h</a:t>
            </a:r>
            <a:r>
              <a:rPr lang="en-US" dirty="0" err="1" smtClean="0">
                <a:solidFill>
                  <a:srgbClr val="FF000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11" name="Cube 10"/>
          <p:cNvSpPr/>
          <p:nvPr/>
        </p:nvSpPr>
        <p:spPr>
          <a:xfrm>
            <a:off x="3050312" y="4927820"/>
            <a:ext cx="272520" cy="685092"/>
          </a:xfrm>
          <a:prstGeom prst="cube">
            <a:avLst>
              <a:gd name="adj" fmla="val 31624"/>
            </a:avLst>
          </a:prstGeom>
          <a:solidFill>
            <a:srgbClr val="FFC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54685" y="5611591"/>
            <a:ext cx="1206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Sample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879685" y="4561367"/>
            <a:ext cx="139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Detector</a:t>
            </a:r>
            <a:endParaRPr lang="en-US" sz="2000" dirty="0"/>
          </a:p>
        </p:txBody>
      </p:sp>
      <p:sp>
        <p:nvSpPr>
          <p:cNvPr id="14" name="Cube 13"/>
          <p:cNvSpPr/>
          <p:nvPr/>
        </p:nvSpPr>
        <p:spPr>
          <a:xfrm>
            <a:off x="4249932" y="4968249"/>
            <a:ext cx="603660" cy="685092"/>
          </a:xfrm>
          <a:prstGeom prst="cube">
            <a:avLst/>
          </a:prstGeom>
          <a:solidFill>
            <a:schemeClr val="accent2"/>
          </a:solidFill>
          <a:ln w="0"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97"/>
          <p:cNvSpPr>
            <a:spLocks noChangeAspect="1"/>
          </p:cNvSpPr>
          <p:nvPr/>
        </p:nvSpPr>
        <p:spPr bwMode="auto">
          <a:xfrm rot="324265" flipH="1">
            <a:off x="2150546" y="5259980"/>
            <a:ext cx="815764" cy="15363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6" name="Freeform 97"/>
          <p:cNvSpPr>
            <a:spLocks noChangeAspect="1"/>
          </p:cNvSpPr>
          <p:nvPr/>
        </p:nvSpPr>
        <p:spPr bwMode="auto">
          <a:xfrm rot="324265" flipH="1">
            <a:off x="3360220" y="5259980"/>
            <a:ext cx="815764" cy="15363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17" name="Picture 8" descr="http://upload.wikimedia.org/wikipedia/commons/b/b4/The_Sun_by_the_Atmospheric_Imaging_Assembly_of_NASA%27s_Solar_Dynamics_Observatory_-_201008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75" y="4492625"/>
            <a:ext cx="1731174" cy="1651000"/>
          </a:xfrm>
          <a:prstGeom prst="rect">
            <a:avLst/>
          </a:prstGeom>
          <a:noFill/>
        </p:spPr>
      </p:pic>
      <p:pic>
        <p:nvPicPr>
          <p:cNvPr id="115714" name="Picture 2" descr="http://upload.wikimedia.org/wikipedia/commons/4/4c/Solar_Spectru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600" y="1058862"/>
            <a:ext cx="4140200" cy="3082295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067301" y="1390650"/>
            <a:ext cx="3981449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 dirty="0" smtClean="0"/>
              <a:t>Pros: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It’s free!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Does not die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Relatively uniform from 400-800 nm</a:t>
            </a:r>
          </a:p>
          <a:p>
            <a:pPr>
              <a:spcAft>
                <a:spcPts val="1000"/>
              </a:spcAft>
            </a:pPr>
            <a:endParaRPr lang="en-US" dirty="0" smtClean="0"/>
          </a:p>
          <a:p>
            <a:pPr>
              <a:spcAft>
                <a:spcPts val="1000"/>
              </a:spcAft>
            </a:pPr>
            <a:r>
              <a:rPr lang="en-US" sz="2000" b="1" u="sng" dirty="0" smtClean="0"/>
              <a:t>Cons: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Inconsistent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Minimal UV-light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Intense absorption lines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Light Sources: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Xe</a:t>
            </a:r>
            <a:r>
              <a:rPr lang="en-US" sz="3200" b="1" u="sng" dirty="0" smtClean="0">
                <a:solidFill>
                  <a:schemeClr val="tx2"/>
                </a:solidFill>
              </a:rPr>
              <a:t> Lamp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6365" y="1434584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ahoma" pitchFamily="34" charset="0"/>
              </a:rPr>
              <a:t>Electricity through </a:t>
            </a:r>
            <a:r>
              <a:rPr lang="en-US" dirty="0" err="1" smtClean="0">
                <a:latin typeface="Tahoma" pitchFamily="34" charset="0"/>
              </a:rPr>
              <a:t>Xe</a:t>
            </a:r>
            <a:r>
              <a:rPr lang="en-US" dirty="0" smtClean="0">
                <a:latin typeface="Tahoma" pitchFamily="34" charset="0"/>
              </a:rPr>
              <a:t> gas</a:t>
            </a:r>
            <a:endParaRPr lang="en-US" dirty="0"/>
          </a:p>
        </p:txBody>
      </p:sp>
      <p:pic>
        <p:nvPicPr>
          <p:cNvPr id="114692" name="Picture 4" descr="http://upload.wikimedia.org/wikipedia/commons/thumb/9/9e/Xenon_short_arc_1.jpg/220px-Xenon_short_arc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4275" y="1836737"/>
            <a:ext cx="2095500" cy="15716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57776" y="1390650"/>
            <a:ext cx="3981449" cy="3267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 dirty="0" smtClean="0"/>
              <a:t>Pros: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Mimics the sun (solar simulator)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It’s simple</a:t>
            </a:r>
          </a:p>
          <a:p>
            <a:pPr>
              <a:spcAft>
                <a:spcPts val="1000"/>
              </a:spcAft>
            </a:pPr>
            <a:endParaRPr lang="en-US" dirty="0" smtClean="0"/>
          </a:p>
          <a:p>
            <a:pPr>
              <a:spcAft>
                <a:spcPts val="1000"/>
              </a:spcAft>
            </a:pPr>
            <a:r>
              <a:rPr lang="en-US" sz="2000" b="1" u="sng" dirty="0" smtClean="0"/>
              <a:t>Cons: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Relatively Expensive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Minimal UV-light (&lt;300 nm)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Potential Instability</a:t>
            </a:r>
          </a:p>
        </p:txBody>
      </p:sp>
      <p:pic>
        <p:nvPicPr>
          <p:cNvPr id="114694" name="Picture 6" descr="http://zeiss-campus.magnet.fsu.edu/articles/lightsources/images/xenonlampsfigur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4250" y="4969660"/>
            <a:ext cx="3816350" cy="1774040"/>
          </a:xfrm>
          <a:prstGeom prst="rect">
            <a:avLst/>
          </a:prstGeom>
          <a:noFill/>
        </p:spPr>
      </p:pic>
      <p:pic>
        <p:nvPicPr>
          <p:cNvPr id="11469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3752849"/>
            <a:ext cx="4203700" cy="238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6850" y="1243012"/>
            <a:ext cx="7225599" cy="39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Light Sources: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Xe</a:t>
            </a:r>
            <a:r>
              <a:rPr lang="en-US" sz="3200" b="1" u="sng" dirty="0" smtClean="0">
                <a:solidFill>
                  <a:schemeClr val="tx2"/>
                </a:solidFill>
              </a:rPr>
              <a:t> Lamp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25042" y="1213238"/>
            <a:ext cx="3864364" cy="1450334"/>
            <a:chOff x="393311" y="1651942"/>
            <a:chExt cx="3864364" cy="1450334"/>
          </a:xfrm>
        </p:grpSpPr>
        <p:sp>
          <p:nvSpPr>
            <p:cNvPr id="7" name="Cube 6"/>
            <p:cNvSpPr/>
            <p:nvPr/>
          </p:nvSpPr>
          <p:spPr>
            <a:xfrm>
              <a:off x="571500" y="2068349"/>
              <a:ext cx="603660" cy="685092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3311" y="1654272"/>
              <a:ext cx="1027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Source</a:t>
              </a:r>
              <a:endParaRPr lang="en-US" sz="2000" dirty="0"/>
            </a:p>
          </p:txBody>
        </p:sp>
        <p:sp>
          <p:nvSpPr>
            <p:cNvPr id="9" name="Oval 8"/>
            <p:cNvSpPr/>
            <p:nvPr/>
          </p:nvSpPr>
          <p:spPr>
            <a:xfrm rot="341964">
              <a:off x="1059323" y="2321372"/>
              <a:ext cx="101059" cy="1839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09115" y="1955800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h</a:t>
              </a:r>
              <a:r>
                <a:rPr lang="en-US" dirty="0" err="1" smtClean="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11" name="Cube 10"/>
            <p:cNvSpPr/>
            <p:nvPr/>
          </p:nvSpPr>
          <p:spPr>
            <a:xfrm>
              <a:off x="2032530" y="2018395"/>
              <a:ext cx="272520" cy="68509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6903" y="2702166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Sample</a:t>
              </a:r>
              <a:endParaRPr lang="en-US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1903" y="1651942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  <p:sp>
          <p:nvSpPr>
            <p:cNvPr id="14" name="Cube 13"/>
            <p:cNvSpPr/>
            <p:nvPr/>
          </p:nvSpPr>
          <p:spPr>
            <a:xfrm>
              <a:off x="3232150" y="2058824"/>
              <a:ext cx="603660" cy="68509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97"/>
            <p:cNvSpPr>
              <a:spLocks noChangeAspect="1"/>
            </p:cNvSpPr>
            <p:nvPr/>
          </p:nvSpPr>
          <p:spPr bwMode="auto">
            <a:xfrm rot="324265" flipH="1">
              <a:off x="1132764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7" name="Freeform 97"/>
            <p:cNvSpPr>
              <a:spLocks noChangeAspect="1"/>
            </p:cNvSpPr>
            <p:nvPr/>
          </p:nvSpPr>
          <p:spPr bwMode="auto">
            <a:xfrm rot="324265" flipH="1">
              <a:off x="2342438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Absorption Spectroscopy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20" name="Picture 8" descr="http://deserthighlandspr.com/wp-content/uploads/2013/02/Visible-spectr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813" y="3023173"/>
            <a:ext cx="7019429" cy="33522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Light Sources: Tungsten Halogen Lamp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2275" y="3053834"/>
            <a:ext cx="37860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Halogen gas and the tungsten filament</a:t>
            </a:r>
          </a:p>
          <a:p>
            <a:r>
              <a:rPr lang="en-US" dirty="0" smtClean="0"/>
              <a:t>Higher pressure (7-8 ATM)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57776" y="1390650"/>
            <a:ext cx="3295649" cy="4888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 dirty="0" smtClean="0"/>
              <a:t>Pros: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Compact size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High intensity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Low cost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Long lifetime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Fast turn on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Stable</a:t>
            </a:r>
          </a:p>
          <a:p>
            <a:pPr>
              <a:spcAft>
                <a:spcPts val="1000"/>
              </a:spcAft>
            </a:pPr>
            <a:endParaRPr lang="en-US" dirty="0" smtClean="0"/>
          </a:p>
          <a:p>
            <a:pPr>
              <a:spcAft>
                <a:spcPts val="1000"/>
              </a:spcAft>
            </a:pPr>
            <a:r>
              <a:rPr lang="en-US" sz="2000" b="1" u="sng" dirty="0" smtClean="0"/>
              <a:t>Cons: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Very hot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Bulb can explode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Minimal UV-light (&lt;300 nm)</a:t>
            </a:r>
          </a:p>
        </p:txBody>
      </p:sp>
      <p:pic>
        <p:nvPicPr>
          <p:cNvPr id="116744" name="Picture 8" descr="http://micro.magnet.fsu.edu/primer/techniques/fluorescence/images/fluorosourcesfigur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4078288"/>
            <a:ext cx="3482975" cy="2545252"/>
          </a:xfrm>
          <a:prstGeom prst="rect">
            <a:avLst/>
          </a:prstGeom>
          <a:noFill/>
        </p:spPr>
      </p:pic>
      <p:pic>
        <p:nvPicPr>
          <p:cNvPr id="116748" name="Picture 12" descr="http://www.superiorlampinc.com/product_line/images/halogen_w_burner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8076" y="785872"/>
            <a:ext cx="2616200" cy="22303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616325"/>
            <a:ext cx="3476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ctr"/>
            <a:r>
              <a:rPr lang="en-US" dirty="0" smtClean="0">
                <a:latin typeface="Tahoma" pitchFamily="34" charset="0"/>
              </a:rPr>
              <a:t>Deuterium lamp –200-330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“White” Light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116740" name="Picture 4" descr="http://www.msscientific.de/deuteriumlampen_spektru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9950" y="1268412"/>
            <a:ext cx="3091429" cy="235108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455169" y="891659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ahoma" pitchFamily="34" charset="0"/>
              </a:rPr>
              <a:t>Deuterium lamp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361200" y="2091809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+</a:t>
            </a:r>
            <a:endParaRPr lang="en-US" sz="3200" b="1" dirty="0"/>
          </a:p>
        </p:txBody>
      </p:sp>
      <p:pic>
        <p:nvPicPr>
          <p:cNvPr id="12" name="Picture 8" descr="http://micro.magnet.fsu.edu/primer/techniques/fluorescence/images/fluorosourcesfigur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4438" y="1004398"/>
            <a:ext cx="3482976" cy="25452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327650" y="3606800"/>
            <a:ext cx="3187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ctr"/>
            <a:r>
              <a:rPr lang="en-US" dirty="0" smtClean="0">
                <a:latin typeface="Tahoma" pitchFamily="34" charset="0"/>
              </a:rPr>
              <a:t>Tungsten lamp – &gt;300 nm</a:t>
            </a:r>
          </a:p>
        </p:txBody>
      </p:sp>
      <p:pic>
        <p:nvPicPr>
          <p:cNvPr id="118786" name="Picture 2" descr="Graph 124 - UV signal curves with 2 lam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6999" y="4251456"/>
            <a:ext cx="3778251" cy="2424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http://www.lamptech.co.uk/Images/Illustrations/SO%20SPD%27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81086"/>
            <a:ext cx="8474075" cy="4491261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Other Light Sources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Separating the Light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12775" y="3396734"/>
            <a:ext cx="3313941" cy="2565916"/>
            <a:chOff x="841375" y="1806059"/>
            <a:chExt cx="3313941" cy="2565916"/>
          </a:xfrm>
        </p:grpSpPr>
        <p:pic>
          <p:nvPicPr>
            <p:cNvPr id="70658" name="Picture 2" descr="http://t3.gstatic.com/images?q=tbn:ANd9GcS5yWxxabo7DP1pxtfffkRgOpptf3sdZ5DiJrcWX47EE9P2Ada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1375" y="2287587"/>
              <a:ext cx="3313941" cy="2084388"/>
            </a:xfrm>
            <a:prstGeom prst="rect">
              <a:avLst/>
            </a:prstGeom>
            <a:noFill/>
          </p:spPr>
        </p:pic>
        <p:sp>
          <p:nvSpPr>
            <p:cNvPr id="4" name="Rectangle 3"/>
            <p:cNvSpPr/>
            <p:nvPr/>
          </p:nvSpPr>
          <p:spPr>
            <a:xfrm>
              <a:off x="2026669" y="1806059"/>
              <a:ext cx="9316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latin typeface="Tahoma" pitchFamily="34" charset="0"/>
                </a:rPr>
                <a:t>Prism</a:t>
              </a:r>
              <a:endParaRPr lang="en-US" sz="24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03850" y="3385492"/>
            <a:ext cx="2873375" cy="2616571"/>
            <a:chOff x="5403850" y="3385492"/>
            <a:chExt cx="2873375" cy="2616571"/>
          </a:xfrm>
        </p:grpSpPr>
        <p:sp>
          <p:nvSpPr>
            <p:cNvPr id="6" name="Rectangle 5"/>
            <p:cNvSpPr/>
            <p:nvPr/>
          </p:nvSpPr>
          <p:spPr>
            <a:xfrm>
              <a:off x="6265294" y="3385492"/>
              <a:ext cx="11716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latin typeface="Tahoma" pitchFamily="34" charset="0"/>
                </a:rPr>
                <a:t>Grating</a:t>
              </a:r>
              <a:endParaRPr lang="en-US" sz="2400" dirty="0"/>
            </a:p>
          </p:txBody>
        </p:sp>
        <p:pic>
          <p:nvPicPr>
            <p:cNvPr id="11" name="Picture 2" descr="http://www.thunderbolts.info/wp/wp-content/uploads/2011/09/diffraction-grating-spectrograph-NASA-JPL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03850" y="3867150"/>
              <a:ext cx="2873375" cy="2134913"/>
            </a:xfrm>
            <a:prstGeom prst="rect">
              <a:avLst/>
            </a:prstGeom>
            <a:noFill/>
          </p:spPr>
        </p:pic>
      </p:grpSp>
      <p:grpSp>
        <p:nvGrpSpPr>
          <p:cNvPr id="8" name="Group 7"/>
          <p:cNvGrpSpPr/>
          <p:nvPr/>
        </p:nvGrpSpPr>
        <p:grpSpPr>
          <a:xfrm>
            <a:off x="2543208" y="1711876"/>
            <a:ext cx="3580536" cy="1330103"/>
            <a:chOff x="305924" y="3048223"/>
            <a:chExt cx="3580536" cy="1330103"/>
          </a:xfrm>
        </p:grpSpPr>
        <p:sp>
          <p:nvSpPr>
            <p:cNvPr id="9" name="TextBox 8"/>
            <p:cNvSpPr txBox="1"/>
            <p:nvPr/>
          </p:nvSpPr>
          <p:spPr>
            <a:xfrm>
              <a:off x="305924" y="3150450"/>
              <a:ext cx="894819" cy="34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Source</a:t>
              </a:r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14095" y="3401988"/>
              <a:ext cx="460885" cy="321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</a:t>
              </a:r>
              <a:r>
                <a:rPr lang="en-US" dirty="0" err="1" smtClean="0">
                  <a:latin typeface="Symbol" pitchFamily="18" charset="2"/>
                </a:rPr>
                <a:t>n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12" name="Cube 11"/>
            <p:cNvSpPr/>
            <p:nvPr/>
          </p:nvSpPr>
          <p:spPr>
            <a:xfrm>
              <a:off x="1844113" y="3434381"/>
              <a:ext cx="237336" cy="59664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12474" y="4029873"/>
              <a:ext cx="1050556" cy="34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Sample</a:t>
              </a:r>
              <a:endParaRPr lang="en-US" sz="2000" dirty="0"/>
            </a:p>
          </p:txBody>
        </p:sp>
        <p:sp>
          <p:nvSpPr>
            <p:cNvPr id="16" name="Freeform 97"/>
            <p:cNvSpPr>
              <a:spLocks noChangeAspect="1"/>
            </p:cNvSpPr>
            <p:nvPr/>
          </p:nvSpPr>
          <p:spPr bwMode="auto">
            <a:xfrm rot="324265" flipH="1">
              <a:off x="1060512" y="3723657"/>
              <a:ext cx="710444" cy="133799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7" name="Litebulb"/>
            <p:cNvSpPr>
              <a:spLocks noEditPoints="1" noChangeArrowheads="1"/>
            </p:cNvSpPr>
            <p:nvPr/>
          </p:nvSpPr>
          <p:spPr bwMode="auto">
            <a:xfrm>
              <a:off x="555183" y="3557438"/>
              <a:ext cx="398172" cy="597259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7782 h 21600"/>
                <a:gd name="T4" fmla="*/ 0 w 21600"/>
                <a:gd name="T5" fmla="*/ 7782 h 21600"/>
                <a:gd name="T6" fmla="*/ 10800 w 21600"/>
                <a:gd name="T7" fmla="*/ 21600 h 21600"/>
                <a:gd name="T8" fmla="*/ 3556 w 21600"/>
                <a:gd name="T9" fmla="*/ 2188 h 21600"/>
                <a:gd name="T10" fmla="*/ 18277 w 21600"/>
                <a:gd name="T11" fmla="*/ 9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97"/>
            <p:cNvSpPr>
              <a:spLocks noChangeAspect="1"/>
            </p:cNvSpPr>
            <p:nvPr/>
          </p:nvSpPr>
          <p:spPr bwMode="auto">
            <a:xfrm rot="324265" flipH="1">
              <a:off x="1049451" y="3756839"/>
              <a:ext cx="710444" cy="133799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8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0" name="Freeform 97"/>
            <p:cNvSpPr>
              <a:spLocks noChangeAspect="1"/>
            </p:cNvSpPr>
            <p:nvPr/>
          </p:nvSpPr>
          <p:spPr bwMode="auto">
            <a:xfrm rot="324265" flipH="1">
              <a:off x="1027330" y="3790020"/>
              <a:ext cx="710444" cy="133799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00FF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21" name="Group 75"/>
            <p:cNvGrpSpPr/>
            <p:nvPr/>
          </p:nvGrpSpPr>
          <p:grpSpPr>
            <a:xfrm>
              <a:off x="2111244" y="3723657"/>
              <a:ext cx="743625" cy="200162"/>
              <a:chOff x="3201202" y="5921186"/>
              <a:chExt cx="853865" cy="229835"/>
            </a:xfrm>
          </p:grpSpPr>
          <p:sp>
            <p:nvSpPr>
              <p:cNvPr id="28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39303" y="5921186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0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26602" y="5959287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8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01202" y="5997387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00FF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2" name="Freeform 97"/>
            <p:cNvSpPr>
              <a:spLocks noChangeAspect="1"/>
            </p:cNvSpPr>
            <p:nvPr/>
          </p:nvSpPr>
          <p:spPr bwMode="auto">
            <a:xfrm rot="19043687" flipH="1">
              <a:off x="3176016" y="3265337"/>
              <a:ext cx="710444" cy="190351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00FF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3" name="Freeform 97"/>
            <p:cNvSpPr>
              <a:spLocks noChangeAspect="1"/>
            </p:cNvSpPr>
            <p:nvPr/>
          </p:nvSpPr>
          <p:spPr bwMode="auto">
            <a:xfrm rot="15843211" flipH="1">
              <a:off x="2697443" y="3391846"/>
              <a:ext cx="710444" cy="133799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4" name="Freeform 97"/>
            <p:cNvSpPr>
              <a:spLocks noChangeAspect="1"/>
            </p:cNvSpPr>
            <p:nvPr/>
          </p:nvSpPr>
          <p:spPr bwMode="auto">
            <a:xfrm rot="18023464" flipH="1">
              <a:off x="2841227" y="3336545"/>
              <a:ext cx="710444" cy="133799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008000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25" name="Group 76"/>
            <p:cNvGrpSpPr/>
            <p:nvPr/>
          </p:nvGrpSpPr>
          <p:grpSpPr>
            <a:xfrm>
              <a:off x="2758352" y="3313629"/>
              <a:ext cx="522378" cy="858690"/>
              <a:chOff x="3156841" y="4294673"/>
              <a:chExt cx="599819" cy="985987"/>
            </a:xfrm>
          </p:grpSpPr>
          <p:sp>
            <p:nvSpPr>
              <p:cNvPr id="26" name="Isosceles Triangle 25"/>
              <p:cNvSpPr/>
              <p:nvPr/>
            </p:nvSpPr>
            <p:spPr>
              <a:xfrm rot="8952353" flipH="1" flipV="1">
                <a:off x="3156841" y="4294673"/>
                <a:ext cx="589053" cy="211090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3253740" y="4335780"/>
                <a:ext cx="502920" cy="944880"/>
              </a:xfrm>
              <a:custGeom>
                <a:avLst/>
                <a:gdLst>
                  <a:gd name="connsiteX0" fmla="*/ 0 w 502920"/>
                  <a:gd name="connsiteY0" fmla="*/ 304800 h 944880"/>
                  <a:gd name="connsiteX1" fmla="*/ 7620 w 502920"/>
                  <a:gd name="connsiteY1" fmla="*/ 944880 h 944880"/>
                  <a:gd name="connsiteX2" fmla="*/ 502920 w 502920"/>
                  <a:gd name="connsiteY2" fmla="*/ 617220 h 944880"/>
                  <a:gd name="connsiteX3" fmla="*/ 502920 w 502920"/>
                  <a:gd name="connsiteY3" fmla="*/ 0 h 944880"/>
                  <a:gd name="connsiteX4" fmla="*/ 0 w 502920"/>
                  <a:gd name="connsiteY4" fmla="*/ 304800 h 94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920" h="944880">
                    <a:moveTo>
                      <a:pt x="0" y="304800"/>
                    </a:moveTo>
                    <a:lnTo>
                      <a:pt x="7620" y="944880"/>
                    </a:lnTo>
                    <a:lnTo>
                      <a:pt x="502920" y="617220"/>
                    </a:lnTo>
                    <a:lnTo>
                      <a:pt x="50292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err="1" smtClean="0">
                <a:solidFill>
                  <a:schemeClr val="tx2"/>
                </a:solidFill>
              </a:rPr>
              <a:t>Monochromator</a:t>
            </a:r>
            <a:r>
              <a:rPr lang="en-US" sz="3200" b="1" u="sng" dirty="0" smtClean="0">
                <a:solidFill>
                  <a:schemeClr val="tx2"/>
                </a:solidFill>
              </a:rPr>
              <a:t>: Prism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0900" y="2187575"/>
            <a:ext cx="1482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Wavelength</a:t>
            </a:r>
            <a:endParaRPr lang="en-US" sz="2000" baseline="-25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0" name="Down Arrow 9"/>
          <p:cNvSpPr/>
          <p:nvPr/>
        </p:nvSpPr>
        <p:spPr>
          <a:xfrm rot="10800000">
            <a:off x="6149971" y="2198942"/>
            <a:ext cx="313577" cy="392432"/>
          </a:xfrm>
          <a:prstGeom prst="downArrow">
            <a:avLst>
              <a:gd name="adj1" fmla="val 50000"/>
              <a:gd name="adj2" fmla="val 351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3725" y="2216150"/>
            <a:ext cx="1276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Deviation</a:t>
            </a:r>
            <a:endParaRPr lang="en-US" sz="2000" baseline="-25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10800000" flipV="1">
            <a:off x="8204196" y="2202117"/>
            <a:ext cx="313577" cy="392432"/>
          </a:xfrm>
          <a:prstGeom prst="downArrow">
            <a:avLst>
              <a:gd name="adj1" fmla="val 50000"/>
              <a:gd name="adj2" fmla="val 351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2891" name="Picture 11" descr="http://micro.magnet.fsu.edu/primer/java/prismsandbeamsplitters/equilateralprism/equilateralprismjavafig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9100" y="2943224"/>
            <a:ext cx="2387600" cy="1657507"/>
          </a:xfrm>
          <a:prstGeom prst="rect">
            <a:avLst/>
          </a:prstGeom>
          <a:noFill/>
        </p:spPr>
      </p:pic>
      <p:pic>
        <p:nvPicPr>
          <p:cNvPr id="122893" name="Picture 13" descr="http://hyperphysics.phy-astr.gsu.edu/hbase/geoopt/imggo/prism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799" y="711199"/>
            <a:ext cx="3848101" cy="2550487"/>
          </a:xfrm>
          <a:prstGeom prst="rect">
            <a:avLst/>
          </a:prstGeom>
          <a:noFill/>
        </p:spPr>
      </p:pic>
      <p:pic>
        <p:nvPicPr>
          <p:cNvPr id="122895" name="Picture 15" descr="http://hyperphysics.phy-astr.gsu.edu/hbase/geoopt/imggo/prismeq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3299" y="3216275"/>
            <a:ext cx="2766673" cy="8778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684837" y="828675"/>
            <a:ext cx="2257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</a:t>
            </a:r>
            <a:r>
              <a:rPr lang="en-US" baseline="-25000" dirty="0" smtClean="0"/>
              <a:t>0</a:t>
            </a:r>
            <a:r>
              <a:rPr lang="en-US" dirty="0" smtClean="0"/>
              <a:t> is constant</a:t>
            </a:r>
          </a:p>
          <a:p>
            <a:pPr algn="ctr"/>
            <a:r>
              <a:rPr lang="en-US" dirty="0" smtClean="0">
                <a:latin typeface="Symbol" pitchFamily="18" charset="2"/>
              </a:rPr>
              <a:t>s</a:t>
            </a:r>
            <a:r>
              <a:rPr lang="en-US" dirty="0" smtClean="0"/>
              <a:t> is constant</a:t>
            </a:r>
          </a:p>
          <a:p>
            <a:pPr algn="ctr"/>
            <a:r>
              <a:rPr lang="en-US" dirty="0" err="1" smtClean="0"/>
              <a:t>n</a:t>
            </a:r>
            <a:r>
              <a:rPr lang="en-US" baseline="-25000" dirty="0" err="1" smtClean="0"/>
              <a:t>prism</a:t>
            </a:r>
            <a:r>
              <a:rPr lang="en-US" dirty="0" smtClean="0"/>
              <a:t> is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 dependent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518025" y="5143500"/>
            <a:ext cx="4578349" cy="1559957"/>
            <a:chOff x="4518025" y="5143500"/>
            <a:chExt cx="4578349" cy="1559957"/>
          </a:xfrm>
        </p:grpSpPr>
        <p:pic>
          <p:nvPicPr>
            <p:cNvPr id="122897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57763" y="5187950"/>
              <a:ext cx="3290887" cy="1352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518025" y="5343525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White Light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13374" y="6200775"/>
              <a:ext cx="777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Prism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299325" y="6334125"/>
              <a:ext cx="730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Slit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85049" y="5143500"/>
              <a:ext cx="17113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Monocromatic</a:t>
              </a:r>
              <a:r>
                <a:rPr lang="en-US" dirty="0" smtClean="0"/>
                <a:t> </a:t>
              </a:r>
            </a:p>
            <a:p>
              <a:pPr algn="ctr"/>
              <a:r>
                <a:rPr lang="en-US" dirty="0" smtClean="0"/>
                <a:t>Light</a:t>
              </a:r>
              <a:endParaRPr lang="en-US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699480" y="4415909"/>
            <a:ext cx="3160352" cy="1585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dirty="0" smtClean="0"/>
              <a:t>n</a:t>
            </a:r>
            <a:r>
              <a:rPr lang="en-US" baseline="-25000" dirty="0" smtClean="0"/>
              <a:t>0</a:t>
            </a:r>
            <a:r>
              <a:rPr lang="en-US" dirty="0" smtClean="0"/>
              <a:t> = refractive index of air</a:t>
            </a:r>
          </a:p>
          <a:p>
            <a:pPr algn="ctr">
              <a:spcAft>
                <a:spcPts val="1000"/>
              </a:spcAft>
            </a:pPr>
            <a:r>
              <a:rPr lang="en-US" dirty="0" err="1" smtClean="0"/>
              <a:t>n</a:t>
            </a:r>
            <a:r>
              <a:rPr lang="en-US" baseline="-25000" dirty="0" err="1" smtClean="0"/>
              <a:t>prism</a:t>
            </a:r>
            <a:r>
              <a:rPr lang="en-US" dirty="0" smtClean="0"/>
              <a:t> = refractive index of prism</a:t>
            </a:r>
          </a:p>
          <a:p>
            <a:pPr algn="ctr">
              <a:spcAft>
                <a:spcPts val="1000"/>
              </a:spcAft>
              <a:buFont typeface="Symbol" pitchFamily="18" charset="2"/>
              <a:buChar char="s"/>
            </a:pPr>
            <a:r>
              <a:rPr lang="en-US" dirty="0" smtClean="0"/>
              <a:t> = prism apex angle</a:t>
            </a:r>
          </a:p>
          <a:p>
            <a:pPr algn="ctr">
              <a:spcAft>
                <a:spcPts val="1000"/>
              </a:spcAft>
            </a:pP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 = deviation angle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www-scf.usc.edu/%7Ekallos/images/pris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7496" y="1158905"/>
            <a:ext cx="7254479" cy="4418452"/>
          </a:xfrm>
          <a:prstGeom prst="rect">
            <a:avLst/>
          </a:prstGeom>
          <a:noFill/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err="1" smtClean="0">
                <a:solidFill>
                  <a:schemeClr val="tx2"/>
                </a:solidFill>
              </a:rPr>
              <a:t>Monochromator</a:t>
            </a:r>
            <a:r>
              <a:rPr lang="en-US" sz="3200" b="1" u="sng" dirty="0" smtClean="0">
                <a:solidFill>
                  <a:schemeClr val="tx2"/>
                </a:solidFill>
              </a:rPr>
              <a:t>: Prism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www.thunderbolts.info/wp/wp-content/uploads/2011/09/diffraction-grating-spectrograph-NASA-JP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3378199"/>
            <a:ext cx="3467100" cy="25760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51375" y="2378075"/>
            <a:ext cx="1482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Wavelength</a:t>
            </a:r>
            <a:endParaRPr lang="en-US" sz="2000" baseline="-25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0" name="Down Arrow 9"/>
          <p:cNvSpPr/>
          <p:nvPr/>
        </p:nvSpPr>
        <p:spPr>
          <a:xfrm rot="10800000">
            <a:off x="6140446" y="2389442"/>
            <a:ext cx="313577" cy="392432"/>
          </a:xfrm>
          <a:prstGeom prst="downArrow">
            <a:avLst>
              <a:gd name="adj1" fmla="val 50000"/>
              <a:gd name="adj2" fmla="val 351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8950" y="24066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Diffraction</a:t>
            </a:r>
            <a:endParaRPr lang="en-US" sz="2000" baseline="-25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2" name="Down Arrow 11"/>
          <p:cNvSpPr/>
          <p:nvPr/>
        </p:nvSpPr>
        <p:spPr>
          <a:xfrm flipV="1">
            <a:off x="8194671" y="2392617"/>
            <a:ext cx="313577" cy="392432"/>
          </a:xfrm>
          <a:prstGeom prst="downArrow">
            <a:avLst>
              <a:gd name="adj1" fmla="val 50000"/>
              <a:gd name="adj2" fmla="val 351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56150" y="4757738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White Light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94291" y="3062293"/>
            <a:ext cx="911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Grating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127867" y="5872166"/>
            <a:ext cx="730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Slit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575549" y="4948295"/>
            <a:ext cx="1711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Monocromatic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dirty="0" smtClean="0"/>
              <a:t>Light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1200301" y="3320534"/>
            <a:ext cx="2154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λ = 2</a:t>
            </a:r>
            <a:r>
              <a:rPr lang="en-US" dirty="0" smtClean="0"/>
              <a:t>d(sin </a:t>
            </a:r>
            <a:r>
              <a:rPr lang="el-GR" dirty="0" smtClean="0"/>
              <a:t>θ</a:t>
            </a:r>
            <a:r>
              <a:rPr lang="en-US" baseline="-25000" dirty="0" err="1" smtClean="0"/>
              <a:t>i</a:t>
            </a:r>
            <a:r>
              <a:rPr lang="el-GR" dirty="0" smtClean="0"/>
              <a:t> + </a:t>
            </a:r>
            <a:r>
              <a:rPr lang="en-US" dirty="0" smtClean="0"/>
              <a:t>sin </a:t>
            </a:r>
            <a:r>
              <a:rPr lang="el-GR" dirty="0" smtClean="0"/>
              <a:t>θ</a:t>
            </a:r>
            <a:r>
              <a:rPr lang="en-US" baseline="-25000" dirty="0" smtClean="0"/>
              <a:t>r</a:t>
            </a:r>
            <a:r>
              <a:rPr lang="az-Cyrl-AZ" dirty="0" smtClean="0"/>
              <a:t>) </a:t>
            </a:r>
            <a:endParaRPr lang="en-US" dirty="0"/>
          </a:p>
        </p:txBody>
      </p:sp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538" y="1216025"/>
            <a:ext cx="28098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252708" y="3920609"/>
            <a:ext cx="2053896" cy="1585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l-GR" dirty="0" smtClean="0"/>
              <a:t>λ</a:t>
            </a:r>
            <a:r>
              <a:rPr lang="en-US" dirty="0" smtClean="0"/>
              <a:t> = wavelength</a:t>
            </a:r>
          </a:p>
          <a:p>
            <a:pPr>
              <a:spcAft>
                <a:spcPts val="1000"/>
              </a:spcAft>
            </a:pPr>
            <a:r>
              <a:rPr lang="en-US" dirty="0" smtClean="0"/>
              <a:t>d = grating spacing</a:t>
            </a:r>
          </a:p>
          <a:p>
            <a:pPr>
              <a:spcAft>
                <a:spcPts val="1000"/>
              </a:spcAft>
            </a:pPr>
            <a:r>
              <a:rPr lang="el-GR" dirty="0" smtClean="0"/>
              <a:t>θ</a:t>
            </a:r>
            <a:r>
              <a:rPr lang="en-US" baseline="-25000" dirty="0" err="1" smtClean="0"/>
              <a:t>i</a:t>
            </a:r>
            <a:r>
              <a:rPr lang="en-US" baseline="-25000" dirty="0" smtClean="0"/>
              <a:t>  </a:t>
            </a:r>
            <a:r>
              <a:rPr lang="en-US" dirty="0" smtClean="0"/>
              <a:t>= incident angle</a:t>
            </a:r>
          </a:p>
          <a:p>
            <a:pPr>
              <a:spcAft>
                <a:spcPts val="1000"/>
              </a:spcAft>
            </a:pPr>
            <a:r>
              <a:rPr lang="el-GR" dirty="0" smtClean="0"/>
              <a:t>θ</a:t>
            </a:r>
            <a:r>
              <a:rPr lang="en-US" baseline="-25000" dirty="0" smtClean="0"/>
              <a:t>r</a:t>
            </a:r>
            <a:r>
              <a:rPr lang="en-US" dirty="0" smtClean="0"/>
              <a:t> = diffracted angle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32437" y="1064220"/>
            <a:ext cx="2257425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dirty="0" smtClean="0"/>
              <a:t>d is constant</a:t>
            </a:r>
          </a:p>
          <a:p>
            <a:pPr algn="ctr">
              <a:spcAft>
                <a:spcPts val="500"/>
              </a:spcAft>
            </a:pPr>
            <a:r>
              <a:rPr lang="el-GR" dirty="0" smtClean="0"/>
              <a:t>θ</a:t>
            </a:r>
            <a:r>
              <a:rPr lang="en-US" baseline="-25000" dirty="0" err="1" smtClean="0"/>
              <a:t>i</a:t>
            </a:r>
            <a:r>
              <a:rPr lang="en-US" dirty="0" smtClean="0"/>
              <a:t> is constant</a:t>
            </a:r>
          </a:p>
          <a:p>
            <a:pPr algn="ctr">
              <a:spcAft>
                <a:spcPts val="500"/>
              </a:spcAft>
            </a:pPr>
            <a:r>
              <a:rPr lang="el-GR" dirty="0" smtClean="0"/>
              <a:t>θ</a:t>
            </a:r>
            <a:r>
              <a:rPr lang="en-US" baseline="-25000" dirty="0" smtClean="0"/>
              <a:t>r</a:t>
            </a:r>
            <a:r>
              <a:rPr lang="en-US" dirty="0" smtClean="0"/>
              <a:t> is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 dependent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381875" y="4441031"/>
            <a:ext cx="189139" cy="595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7350921" y="4445794"/>
            <a:ext cx="1069179" cy="483394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err="1" smtClean="0">
                <a:solidFill>
                  <a:schemeClr val="tx2"/>
                </a:solidFill>
              </a:rPr>
              <a:t>Monochromator</a:t>
            </a:r>
            <a:r>
              <a:rPr lang="en-US" sz="3200" b="1" u="sng" dirty="0" smtClean="0">
                <a:solidFill>
                  <a:schemeClr val="tx2"/>
                </a:solidFill>
              </a:rPr>
              <a:t>: Grating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 animBg="1"/>
      <p:bldP spid="20" grpId="0"/>
      <p:bldP spid="21" grpId="0"/>
      <p:bldP spid="22" grpId="0"/>
      <p:bldP spid="23" grpId="0"/>
      <p:bldP spid="25" grpId="0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300px-Czerny-tur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4332" y="1622830"/>
            <a:ext cx="6041669" cy="3746001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145609" y="2799350"/>
            <a:ext cx="744359" cy="58392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44461" y="3315542"/>
            <a:ext cx="1112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Mirrors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119259" y="3683722"/>
            <a:ext cx="796834" cy="561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188722" y="3082380"/>
            <a:ext cx="1889986" cy="2657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30630" y="2853987"/>
            <a:ext cx="1103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Grating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194560" y="4959078"/>
            <a:ext cx="540159" cy="8669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811385" y="5827963"/>
            <a:ext cx="689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Slits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5551" y="1513657"/>
            <a:ext cx="894819" cy="348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Source</a:t>
            </a:r>
            <a:endParaRPr lang="en-US" sz="2000" dirty="0"/>
          </a:p>
        </p:txBody>
      </p:sp>
      <p:sp>
        <p:nvSpPr>
          <p:cNvPr id="20" name="Litebulb"/>
          <p:cNvSpPr>
            <a:spLocks noEditPoints="1" noChangeArrowheads="1"/>
          </p:cNvSpPr>
          <p:nvPr/>
        </p:nvSpPr>
        <p:spPr bwMode="auto">
          <a:xfrm>
            <a:off x="649244" y="1907582"/>
            <a:ext cx="647431" cy="940120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err="1" smtClean="0">
                <a:solidFill>
                  <a:schemeClr val="tx2"/>
                </a:solidFill>
              </a:rPr>
              <a:t>Monochromator</a:t>
            </a:r>
            <a:r>
              <a:rPr lang="en-US" sz="3200" b="1" u="sng" dirty="0" smtClean="0">
                <a:solidFill>
                  <a:schemeClr val="tx2"/>
                </a:solidFill>
              </a:rPr>
              <a:t>: Grating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Detectors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946014" y="3885869"/>
            <a:ext cx="771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ahoma" pitchFamily="34" charset="0"/>
              </a:rPr>
              <a:t>PMT</a:t>
            </a:r>
            <a:endParaRPr lang="en-US" sz="2400" dirty="0"/>
          </a:p>
        </p:txBody>
      </p:sp>
      <p:sp>
        <p:nvSpPr>
          <p:cNvPr id="92" name="TextBox 91"/>
          <p:cNvSpPr txBox="1"/>
          <p:nvPr/>
        </p:nvSpPr>
        <p:spPr>
          <a:xfrm>
            <a:off x="5017498" y="3310139"/>
            <a:ext cx="3700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Full spectra detection</a:t>
            </a:r>
            <a:endParaRPr lang="en-US" sz="2000" dirty="0"/>
          </a:p>
        </p:txBody>
      </p:sp>
      <p:sp>
        <p:nvSpPr>
          <p:cNvPr id="93" name="TextBox 92"/>
          <p:cNvSpPr txBox="1"/>
          <p:nvPr/>
        </p:nvSpPr>
        <p:spPr>
          <a:xfrm>
            <a:off x="255852" y="3297077"/>
            <a:ext cx="3700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Single </a:t>
            </a:r>
            <a:r>
              <a:rPr lang="en-US" sz="2800" b="1" u="sng" dirty="0" smtClean="0">
                <a:latin typeface="Symbol" pitchFamily="18" charset="2"/>
              </a:rPr>
              <a:t>l </a:t>
            </a:r>
            <a:r>
              <a:rPr lang="en-US" sz="2800" b="1" u="sng" dirty="0" smtClean="0"/>
              <a:t>detection</a:t>
            </a:r>
            <a:endParaRPr lang="en-US" sz="2000" dirty="0"/>
          </a:p>
        </p:txBody>
      </p:sp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0545" y="4495800"/>
            <a:ext cx="825361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5" name="Rectangle 94"/>
          <p:cNvSpPr/>
          <p:nvPr/>
        </p:nvSpPr>
        <p:spPr>
          <a:xfrm>
            <a:off x="686408" y="3888085"/>
            <a:ext cx="962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ahoma" pitchFamily="34" charset="0"/>
              </a:rPr>
              <a:t>Diode</a:t>
            </a:r>
            <a:endParaRPr lang="en-US" sz="2400" dirty="0"/>
          </a:p>
        </p:txBody>
      </p:sp>
      <p:pic>
        <p:nvPicPr>
          <p:cNvPr id="142338" name="Picture 2" descr="http://www.thorlabs.com/images/TabImages/DET36A_AppShot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664" y="4445000"/>
            <a:ext cx="1384605" cy="2197100"/>
          </a:xfrm>
          <a:prstGeom prst="rect">
            <a:avLst/>
          </a:prstGeom>
          <a:noFill/>
        </p:spPr>
      </p:pic>
      <p:sp>
        <p:nvSpPr>
          <p:cNvPr id="97" name="Rectangle 96"/>
          <p:cNvSpPr/>
          <p:nvPr/>
        </p:nvSpPr>
        <p:spPr>
          <a:xfrm>
            <a:off x="5277057" y="3881513"/>
            <a:ext cx="761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ahoma" pitchFamily="34" charset="0"/>
              </a:rPr>
              <a:t>CCD</a:t>
            </a:r>
            <a:endParaRPr lang="en-US" sz="2400" dirty="0"/>
          </a:p>
        </p:txBody>
      </p:sp>
      <p:sp>
        <p:nvSpPr>
          <p:cNvPr id="98" name="Rectangle 97"/>
          <p:cNvSpPr/>
          <p:nvPr/>
        </p:nvSpPr>
        <p:spPr>
          <a:xfrm>
            <a:off x="7024754" y="3883729"/>
            <a:ext cx="1772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ahoma" pitchFamily="34" charset="0"/>
              </a:rPr>
              <a:t>Diode Array</a:t>
            </a:r>
            <a:endParaRPr lang="en-US" sz="2400" dirty="0"/>
          </a:p>
        </p:txBody>
      </p:sp>
      <p:pic>
        <p:nvPicPr>
          <p:cNvPr id="99" name="Picture 12" descr="lbnl_chi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5470" y="4837150"/>
            <a:ext cx="1861276" cy="1459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0" name="Picture 4" descr="http://www.x-scanimaging.com/images_1/XB8804_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0998" y="4946114"/>
            <a:ext cx="2007870" cy="1204723"/>
          </a:xfrm>
          <a:prstGeom prst="rect">
            <a:avLst/>
          </a:prstGeom>
          <a:noFill/>
        </p:spPr>
      </p:pic>
      <p:grpSp>
        <p:nvGrpSpPr>
          <p:cNvPr id="3" name="Group 80"/>
          <p:cNvGrpSpPr/>
          <p:nvPr/>
        </p:nvGrpSpPr>
        <p:grpSpPr>
          <a:xfrm>
            <a:off x="232224" y="1202228"/>
            <a:ext cx="5150295" cy="1716633"/>
            <a:chOff x="2890641" y="1405436"/>
            <a:chExt cx="5150295" cy="1716633"/>
          </a:xfrm>
        </p:grpSpPr>
        <p:pic>
          <p:nvPicPr>
            <p:cNvPr id="64" name="Picture 6" descr="https://www2.fin.ucar.edu/sites/default/files/u105/desktop-computer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5947704" y="1445538"/>
              <a:ext cx="2093232" cy="1304782"/>
            </a:xfrm>
            <a:prstGeom prst="rect">
              <a:avLst/>
            </a:prstGeom>
            <a:noFill/>
          </p:spPr>
        </p:pic>
        <p:sp>
          <p:nvSpPr>
            <p:cNvPr id="72" name="TextBox 71"/>
            <p:cNvSpPr txBox="1"/>
            <p:nvPr/>
          </p:nvSpPr>
          <p:spPr>
            <a:xfrm>
              <a:off x="3146087" y="1826389"/>
              <a:ext cx="6701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</a:t>
              </a:r>
              <a:r>
                <a:rPr lang="en-US" dirty="0" err="1" smtClean="0">
                  <a:latin typeface="Symbol" pitchFamily="18" charset="2"/>
                </a:rPr>
                <a:t>n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482784" y="1405436"/>
              <a:ext cx="17675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  <p:sp>
          <p:nvSpPr>
            <p:cNvPr id="89" name="Freeform 97"/>
            <p:cNvSpPr>
              <a:spLocks noChangeAspect="1"/>
            </p:cNvSpPr>
            <p:nvPr/>
          </p:nvSpPr>
          <p:spPr bwMode="auto">
            <a:xfrm rot="324265" flipH="1">
              <a:off x="2890641" y="2228153"/>
              <a:ext cx="1033051" cy="194556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>
              <a:off x="4354319" y="2044097"/>
              <a:ext cx="1727167" cy="418495"/>
            </a:xfrm>
            <a:custGeom>
              <a:avLst/>
              <a:gdLst>
                <a:gd name="connsiteX0" fmla="*/ 0 w 1436914"/>
                <a:gd name="connsiteY0" fmla="*/ 365276 h 418495"/>
                <a:gd name="connsiteX1" fmla="*/ 667657 w 1436914"/>
                <a:gd name="connsiteY1" fmla="*/ 365276 h 418495"/>
                <a:gd name="connsiteX2" fmla="*/ 1175657 w 1436914"/>
                <a:gd name="connsiteY2" fmla="*/ 45962 h 418495"/>
                <a:gd name="connsiteX3" fmla="*/ 1436914 w 1436914"/>
                <a:gd name="connsiteY3" fmla="*/ 89505 h 41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6914" h="418495">
                  <a:moveTo>
                    <a:pt x="0" y="365276"/>
                  </a:moveTo>
                  <a:cubicBezTo>
                    <a:pt x="235857" y="391885"/>
                    <a:pt x="471714" y="418495"/>
                    <a:pt x="667657" y="365276"/>
                  </a:cubicBezTo>
                  <a:cubicBezTo>
                    <a:pt x="863600" y="312057"/>
                    <a:pt x="1047448" y="91924"/>
                    <a:pt x="1175657" y="45962"/>
                  </a:cubicBezTo>
                  <a:cubicBezTo>
                    <a:pt x="1303867" y="0"/>
                    <a:pt x="1370390" y="44752"/>
                    <a:pt x="1436914" y="89505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Cube 75"/>
            <p:cNvSpPr/>
            <p:nvPr/>
          </p:nvSpPr>
          <p:spPr>
            <a:xfrm>
              <a:off x="4052872" y="1834229"/>
              <a:ext cx="613740" cy="880467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478566" y="2414183"/>
              <a:ext cx="17675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electrical signal</a:t>
              </a:r>
              <a:endParaRPr lang="en-US" sz="2000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5602494" y="1103196"/>
            <a:ext cx="34689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>
              <a:buFont typeface="Arial" pitchFamily="34" charset="0"/>
              <a:buChar char="•"/>
              <a:defRPr/>
            </a:pPr>
            <a:r>
              <a:rPr lang="en-US" altLang="zh-TW" sz="2400" dirty="0" smtClean="0"/>
              <a:t> high sensitivity</a:t>
            </a:r>
          </a:p>
          <a:p>
            <a:pPr marL="0" lvl="3">
              <a:buFont typeface="Arial" pitchFamily="34" charset="0"/>
              <a:buChar char="•"/>
              <a:defRPr/>
            </a:pPr>
            <a:r>
              <a:rPr lang="en-US" altLang="zh-TW" sz="2400" dirty="0" smtClean="0"/>
              <a:t> high signal/noise </a:t>
            </a:r>
          </a:p>
          <a:p>
            <a:pPr marL="0" lvl="3">
              <a:buFont typeface="Arial" pitchFamily="34" charset="0"/>
              <a:buChar char="•"/>
              <a:defRPr/>
            </a:pPr>
            <a:r>
              <a:rPr lang="en-US" altLang="zh-TW" sz="2400" dirty="0" smtClean="0"/>
              <a:t> constant response for </a:t>
            </a:r>
            <a:r>
              <a:rPr lang="el-GR" altLang="zh-TW" sz="2400" dirty="0" smtClean="0">
                <a:cs typeface="Arial" charset="0"/>
              </a:rPr>
              <a:t>λ</a:t>
            </a:r>
            <a:r>
              <a:rPr lang="en-US" altLang="zh-TW" sz="2400" dirty="0" smtClean="0"/>
              <a:t>s </a:t>
            </a:r>
          </a:p>
          <a:p>
            <a:pPr marL="0" lvl="3">
              <a:buFont typeface="Arial" pitchFamily="34" charset="0"/>
              <a:buChar char="•"/>
              <a:defRPr/>
            </a:pPr>
            <a:r>
              <a:rPr lang="en-US" altLang="zh-TW" sz="2400" dirty="0" smtClean="0"/>
              <a:t> fast response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92" grpId="0"/>
      <p:bldP spid="93" grpId="0"/>
      <p:bldP spid="95" grpId="0"/>
      <p:bldP spid="97" grpId="0"/>
      <p:bldP spid="9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395654" y="908050"/>
            <a:ext cx="8279423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GB" sz="1600" b="1"/>
          </a:p>
        </p:txBody>
      </p:sp>
      <p:pic>
        <p:nvPicPr>
          <p:cNvPr id="31757" name="Picture 13" descr="figure 15-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920" y="1249584"/>
            <a:ext cx="4550224" cy="4491437"/>
          </a:xfrm>
          <a:prstGeom prst="rect">
            <a:avLst/>
          </a:prstGeom>
          <a:noFill/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Detectors: Diode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0991" y="5892676"/>
            <a:ext cx="44776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GB" sz="2000" i="1" dirty="0" smtClean="0">
                <a:solidFill>
                  <a:srgbClr val="0033CC"/>
                </a:solidFill>
              </a:rPr>
              <a:t>n-</a:t>
            </a:r>
            <a:r>
              <a:rPr lang="en-GB" sz="2000" dirty="0" smtClean="0">
                <a:solidFill>
                  <a:srgbClr val="0033CC"/>
                </a:solidFill>
              </a:rPr>
              <a:t>type </a:t>
            </a:r>
            <a:r>
              <a:rPr lang="en-GB" sz="2000" dirty="0" smtClean="0"/>
              <a:t>(extra electrons)- P or As doped</a:t>
            </a:r>
          </a:p>
          <a:p>
            <a:pPr marL="342900" indent="-342900">
              <a:spcBef>
                <a:spcPct val="20000"/>
              </a:spcBef>
            </a:pPr>
            <a:r>
              <a:rPr lang="en-GB" sz="2000" i="1" dirty="0" smtClean="0">
                <a:solidFill>
                  <a:srgbClr val="FF3300"/>
                </a:solidFill>
              </a:rPr>
              <a:t>p</a:t>
            </a:r>
            <a:r>
              <a:rPr lang="en-GB" sz="2000" dirty="0" smtClean="0">
                <a:solidFill>
                  <a:srgbClr val="FF3300"/>
                </a:solidFill>
              </a:rPr>
              <a:t>-type</a:t>
            </a:r>
            <a:r>
              <a:rPr lang="en-GB" sz="2000" dirty="0" smtClean="0"/>
              <a:t> (extra holes)- Al or B doped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152572" y="1262745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Forward Bias:</a:t>
            </a:r>
          </a:p>
          <a:p>
            <a:pPr marL="231775"/>
            <a:r>
              <a:rPr lang="en-US" sz="2000" dirty="0" smtClean="0"/>
              <a:t>Apply a positive potential</a:t>
            </a:r>
          </a:p>
          <a:p>
            <a:pPr marL="231775"/>
            <a:r>
              <a:rPr lang="en-US" sz="2000" dirty="0" smtClean="0"/>
              <a:t>holes + 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= </a:t>
            </a:r>
            <a:r>
              <a:rPr lang="en-US" sz="2000" dirty="0" err="1" smtClean="0"/>
              <a:t>exciton</a:t>
            </a:r>
            <a:r>
              <a:rPr lang="en-US" sz="2000" dirty="0" smtClean="0"/>
              <a:t> = light</a:t>
            </a:r>
          </a:p>
          <a:p>
            <a:pPr marL="231775"/>
            <a:r>
              <a:rPr lang="en-US" sz="2000" dirty="0" smtClean="0"/>
              <a:t>Light Emitting Diode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145313" y="2818577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Zero Bias:</a:t>
            </a:r>
          </a:p>
          <a:p>
            <a:pPr marL="231775"/>
            <a:r>
              <a:rPr lang="en-US" sz="2000" dirty="0" smtClean="0"/>
              <a:t>Apply 0 potential</a:t>
            </a:r>
            <a:endParaRPr lang="en-US" sz="2000" b="1" dirty="0" smtClean="0"/>
          </a:p>
          <a:p>
            <a:pPr marL="231775"/>
            <a:r>
              <a:rPr lang="en-US" sz="2000" dirty="0" err="1" smtClean="0"/>
              <a:t>exciton</a:t>
            </a:r>
            <a:r>
              <a:rPr lang="en-US" sz="2000" dirty="0" smtClean="0"/>
              <a:t> = holes + 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= current</a:t>
            </a:r>
          </a:p>
          <a:p>
            <a:pPr marL="231775"/>
            <a:r>
              <a:rPr lang="en-US" sz="2000" dirty="0" smtClean="0"/>
              <a:t>silicon solar cell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152566" y="4407895"/>
            <a:ext cx="39914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Negative Bias:</a:t>
            </a:r>
          </a:p>
          <a:p>
            <a:pPr marL="231775"/>
            <a:r>
              <a:rPr lang="en-US" sz="2000" dirty="0" smtClean="0"/>
              <a:t>Apply a negative potential</a:t>
            </a:r>
          </a:p>
          <a:p>
            <a:pPr marL="231775"/>
            <a:r>
              <a:rPr lang="en-US" sz="2000" dirty="0" err="1" smtClean="0"/>
              <a:t>exciton</a:t>
            </a:r>
            <a:r>
              <a:rPr lang="en-US" sz="2000" dirty="0" smtClean="0"/>
              <a:t> = holes + 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= more current</a:t>
            </a:r>
          </a:p>
          <a:p>
            <a:pPr marL="231775"/>
            <a:r>
              <a:rPr lang="en-US" sz="2000" dirty="0" err="1" smtClean="0"/>
              <a:t>photodetector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Why Absorption Spectroscopy?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6348" y="2370482"/>
            <a:ext cx="71596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 smtClean="0"/>
              <a:t> Color is ubiquitous to humans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 smtClean="0"/>
              <a:t> 1000 x more sensitive than NMR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 smtClean="0"/>
              <a:t> Qualitative technique (what is in the solution)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 smtClean="0"/>
              <a:t> Quantitative technique (concentrations, ratios, etc.)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 smtClean="0"/>
              <a:t> Its easy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 smtClean="0"/>
              <a:t> It is inexpensive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 smtClean="0"/>
              <a:t> Numerous applications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577417" y="860813"/>
            <a:ext cx="3864364" cy="1450334"/>
            <a:chOff x="393311" y="1651942"/>
            <a:chExt cx="3864364" cy="1450334"/>
          </a:xfrm>
        </p:grpSpPr>
        <p:sp>
          <p:nvSpPr>
            <p:cNvPr id="11" name="Cube 10"/>
            <p:cNvSpPr/>
            <p:nvPr/>
          </p:nvSpPr>
          <p:spPr>
            <a:xfrm>
              <a:off x="571500" y="2068349"/>
              <a:ext cx="603660" cy="685092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3311" y="1654272"/>
              <a:ext cx="1027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Source</a:t>
              </a:r>
              <a:endParaRPr lang="en-US" sz="2000" dirty="0"/>
            </a:p>
          </p:txBody>
        </p:sp>
        <p:sp>
          <p:nvSpPr>
            <p:cNvPr id="13" name="Oval 12"/>
            <p:cNvSpPr/>
            <p:nvPr/>
          </p:nvSpPr>
          <p:spPr>
            <a:xfrm rot="341964">
              <a:off x="1059323" y="2321372"/>
              <a:ext cx="101059" cy="1839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09115" y="1955800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h</a:t>
              </a:r>
              <a:r>
                <a:rPr lang="en-US" dirty="0" err="1" smtClean="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15" name="Cube 14"/>
            <p:cNvSpPr/>
            <p:nvPr/>
          </p:nvSpPr>
          <p:spPr>
            <a:xfrm>
              <a:off x="2032530" y="2018395"/>
              <a:ext cx="272520" cy="68509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36903" y="2702166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Sample</a:t>
              </a:r>
              <a:endParaRPr lang="en-US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61903" y="1651942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  <p:sp>
          <p:nvSpPr>
            <p:cNvPr id="18" name="Cube 17"/>
            <p:cNvSpPr/>
            <p:nvPr/>
          </p:nvSpPr>
          <p:spPr>
            <a:xfrm>
              <a:off x="3232150" y="2058824"/>
              <a:ext cx="603660" cy="68509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97"/>
            <p:cNvSpPr>
              <a:spLocks noChangeAspect="1"/>
            </p:cNvSpPr>
            <p:nvPr/>
          </p:nvSpPr>
          <p:spPr bwMode="auto">
            <a:xfrm rot="324265" flipH="1">
              <a:off x="1132764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0" name="Freeform 97"/>
            <p:cNvSpPr>
              <a:spLocks noChangeAspect="1"/>
            </p:cNvSpPr>
            <p:nvPr/>
          </p:nvSpPr>
          <p:spPr bwMode="auto">
            <a:xfrm rot="324265" flipH="1">
              <a:off x="2342438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246" name="Object 6"/>
          <p:cNvGraphicFramePr>
            <a:graphicFrameLocks noChangeAspect="1"/>
          </p:cNvGraphicFramePr>
          <p:nvPr/>
        </p:nvGraphicFramePr>
        <p:xfrm>
          <a:off x="196850" y="1009982"/>
          <a:ext cx="4197350" cy="2923936"/>
        </p:xfrm>
        <a:graphic>
          <a:graphicData uri="http://schemas.openxmlformats.org/presentationml/2006/ole">
            <p:oleObj spid="_x0000_s66565" name="Bitmap Image" r:id="rId3" imgW="5714286" imgH="3982006" progId="PBrush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Detectors: Diode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6950" y="874713"/>
            <a:ext cx="4086224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 dirty="0" smtClean="0"/>
              <a:t>Pros: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Long Lifetime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Small/Compact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Inexpensive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Linear response</a:t>
            </a:r>
          </a:p>
          <a:p>
            <a:pPr indent="228600">
              <a:spcAft>
                <a:spcPts val="1000"/>
              </a:spcAft>
            </a:pPr>
            <a:r>
              <a:rPr lang="en-US" dirty="0" smtClean="0"/>
              <a:t>190-1000 nm</a:t>
            </a:r>
            <a:endParaRPr lang="en-US" dirty="0" smtClean="0">
              <a:latin typeface="Symbol" pitchFamily="18" charset="2"/>
            </a:endParaRPr>
          </a:p>
          <a:p>
            <a:pPr>
              <a:spcAft>
                <a:spcPts val="1000"/>
              </a:spcAft>
            </a:pPr>
            <a:endParaRPr lang="en-US" dirty="0" smtClean="0"/>
          </a:p>
          <a:p>
            <a:pPr>
              <a:spcAft>
                <a:spcPts val="1000"/>
              </a:spcAft>
            </a:pPr>
            <a:r>
              <a:rPr lang="en-US" sz="2000" b="1" u="sng" dirty="0" smtClean="0"/>
              <a:t>Cons: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No wavelength discrimination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Minimal internal gain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Much lower sensitivity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Small active area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Slow (&gt;50 ns)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Low dynamic range</a:t>
            </a:r>
          </a:p>
          <a:p>
            <a:pPr marL="228600">
              <a:spcAft>
                <a:spcPts val="1000"/>
              </a:spcAft>
            </a:pPr>
            <a:endParaRPr lang="en-US" dirty="0" smtClean="0"/>
          </a:p>
          <a:p>
            <a:pPr marL="228600">
              <a:spcAft>
                <a:spcPts val="1000"/>
              </a:spcAft>
            </a:pPr>
            <a:endParaRPr lang="en-US" dirty="0" smtClean="0"/>
          </a:p>
        </p:txBody>
      </p:sp>
      <p:pic>
        <p:nvPicPr>
          <p:cNvPr id="7" name="Picture 8" descr="figure_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4088" y="4316413"/>
            <a:ext cx="2873375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609241" y="6349484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0.025 mm wide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3356" y="834846"/>
            <a:ext cx="6584587" cy="41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Detectors: PMT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1010" y="5276419"/>
            <a:ext cx="5695634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  <a:buFont typeface="Arial" pitchFamily="34" charset="0"/>
              <a:buChar char="•"/>
            </a:pPr>
            <a:r>
              <a:rPr lang="en-US" sz="2400" dirty="0" smtClean="0"/>
              <a:t> Cathode: 1 photon = 5-20 electrons</a:t>
            </a:r>
          </a:p>
          <a:p>
            <a:pPr>
              <a:spcAft>
                <a:spcPts val="500"/>
              </a:spcAft>
              <a:buFont typeface="Arial" pitchFamily="34" charset="0"/>
              <a:buChar char="•"/>
            </a:pPr>
            <a:r>
              <a:rPr lang="en-US" sz="2400" dirty="0" smtClean="0"/>
              <a:t> More positive potential with each dynode</a:t>
            </a:r>
          </a:p>
          <a:p>
            <a:pPr>
              <a:spcAft>
                <a:spcPts val="500"/>
              </a:spcAft>
              <a:buFont typeface="Arial" pitchFamily="34" charset="0"/>
              <a:buChar char="•"/>
            </a:pPr>
            <a:r>
              <a:rPr lang="en-US" sz="2400" dirty="0" smtClean="0"/>
              <a:t> Operated at -1000 to -2000 V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23908" y="1175658"/>
            <a:ext cx="3756205" cy="4802793"/>
            <a:chOff x="7045371" y="349281"/>
            <a:chExt cx="3756205" cy="4802793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45371" y="790030"/>
              <a:ext cx="3756205" cy="4362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8264931" y="349281"/>
              <a:ext cx="20629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 smtClean="0"/>
                <a:t>Photocathodes</a:t>
              </a:r>
              <a:endParaRPr lang="en-US" sz="24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170575" y="1859778"/>
            <a:ext cx="1562878" cy="37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Circular Cage</a:t>
            </a:r>
            <a:endParaRPr lang="en-US" u="sng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8878" y="4272386"/>
            <a:ext cx="825361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Detectors: PMT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155656" name="Picture 8" descr="http://www.hamamatsu.com/cs/Satellite?blobcol=urldata&amp;blobheadername1=content-disposition&amp;blobheadervalue1=inline%3Bfilename%3D1336991076794.jpg&amp;blobkey=id&amp;blobtable=MungoBlobs&amp;blobwhere=1328686566482&amp;ssbinary=tr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9544" y="5065485"/>
            <a:ext cx="1652814" cy="165281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918530" y="1862887"/>
            <a:ext cx="1562878" cy="37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Linear</a:t>
            </a:r>
            <a:endParaRPr lang="en-US" u="sng" dirty="0"/>
          </a:p>
        </p:txBody>
      </p:sp>
      <p:sp>
        <p:nvSpPr>
          <p:cNvPr id="14" name="Rectangle 13"/>
          <p:cNvSpPr/>
          <p:nvPr/>
        </p:nvSpPr>
        <p:spPr>
          <a:xfrm>
            <a:off x="5994126" y="1175658"/>
            <a:ext cx="1852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Architectures</a:t>
            </a:r>
            <a:endParaRPr lang="en-US" sz="2400" dirty="0"/>
          </a:p>
        </p:txBody>
      </p:sp>
      <p:pic>
        <p:nvPicPr>
          <p:cNvPr id="155660" name="Picture 12" descr="http://agamemnon.cord.org/cm/leot/course04_mod08/8_fig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9475" y="2260599"/>
            <a:ext cx="2028825" cy="2759203"/>
          </a:xfrm>
          <a:prstGeom prst="rect">
            <a:avLst/>
          </a:prstGeom>
          <a:noFill/>
        </p:spPr>
      </p:pic>
      <p:pic>
        <p:nvPicPr>
          <p:cNvPr id="15566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5788" y="2279650"/>
            <a:ext cx="20288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6950" y="874713"/>
            <a:ext cx="4086224" cy="5698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 dirty="0" smtClean="0"/>
              <a:t>Pros: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Extremely sensitive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UV-Vis-</a:t>
            </a:r>
            <a:r>
              <a:rPr lang="en-US" dirty="0" err="1" smtClean="0"/>
              <a:t>nIR</a:t>
            </a:r>
            <a:endParaRPr lang="en-US" dirty="0" smtClean="0"/>
          </a:p>
          <a:p>
            <a:pPr marL="228600">
              <a:spcAft>
                <a:spcPts val="1000"/>
              </a:spcAft>
            </a:pPr>
            <a:r>
              <a:rPr lang="en-US" dirty="0" smtClean="0"/>
              <a:t>100,000,000x current amplifier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	(single photons)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Low Noise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Compact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Inexpensive ($175-500)</a:t>
            </a:r>
          </a:p>
          <a:p>
            <a:pPr>
              <a:spcAft>
                <a:spcPts val="1000"/>
              </a:spcAft>
            </a:pPr>
            <a:endParaRPr lang="en-US" dirty="0" smtClean="0"/>
          </a:p>
          <a:p>
            <a:pPr>
              <a:spcAft>
                <a:spcPts val="1000"/>
              </a:spcAft>
            </a:pPr>
            <a:r>
              <a:rPr lang="en-US" sz="2000" b="1" u="sng" dirty="0" smtClean="0"/>
              <a:t>Cons: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No wavelength discrimination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Wavelength dependent </a:t>
            </a:r>
            <a:r>
              <a:rPr lang="en-US" dirty="0" smtClean="0">
                <a:latin typeface="Symbol" pitchFamily="18" charset="2"/>
              </a:rPr>
              <a:t>t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Saturation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Magnetic Field Effects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Detectors: PMT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075" y="1117599"/>
            <a:ext cx="1216025" cy="3087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7394" name="Picture 2" descr="http://www.hamamatsu.com/cs/Satellite?blobcol=urldata&amp;blobkey=id&amp;blobtable=MungoBlobs&amp;blobwhere=1328686348848&amp;ssbinary=tr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2175" y="4505325"/>
            <a:ext cx="3057525" cy="2038350"/>
          </a:xfrm>
          <a:prstGeom prst="rect">
            <a:avLst/>
          </a:prstGeom>
          <a:noFill/>
        </p:spPr>
      </p:pic>
      <p:pic>
        <p:nvPicPr>
          <p:cNvPr id="187396" name="Picture 4" descr="http://www.fnal.gov/pub/ferminews/ferminews02-11-01/miniboo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8375" y="1420813"/>
            <a:ext cx="2066925" cy="2633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Detectors: PMT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9836" y="962581"/>
            <a:ext cx="4149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Super-</a:t>
            </a:r>
            <a:r>
              <a:rPr lang="en-US" sz="2400" b="1" dirty="0" err="1" smtClean="0"/>
              <a:t>Kamiokande</a:t>
            </a:r>
            <a:r>
              <a:rPr lang="en-US" sz="2400" b="1" dirty="0" smtClean="0"/>
              <a:t> Experiment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02150" y="4273848"/>
            <a:ext cx="4692650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Font typeface="Arial" pitchFamily="34" charset="0"/>
              <a:buChar char="•"/>
            </a:pPr>
            <a:r>
              <a:rPr lang="en-US" sz="2000" dirty="0" smtClean="0"/>
              <a:t> 1 km underground</a:t>
            </a:r>
          </a:p>
          <a:p>
            <a:pPr>
              <a:spcAft>
                <a:spcPts val="1000"/>
              </a:spcAft>
              <a:buFont typeface="Arial" pitchFamily="34" charset="0"/>
              <a:buChar char="•"/>
            </a:pPr>
            <a:r>
              <a:rPr lang="en-US" sz="2000" dirty="0" smtClean="0"/>
              <a:t> h = 40 m, d = 40 m</a:t>
            </a:r>
          </a:p>
          <a:p>
            <a:pPr>
              <a:spcAft>
                <a:spcPts val="1000"/>
              </a:spcAft>
              <a:buFont typeface="Arial" pitchFamily="34" charset="0"/>
              <a:buChar char="•"/>
            </a:pPr>
            <a:r>
              <a:rPr lang="en-US" sz="2000" dirty="0" smtClean="0"/>
              <a:t> 50,000 tons of water</a:t>
            </a:r>
          </a:p>
          <a:p>
            <a:pPr>
              <a:spcAft>
                <a:spcPts val="1000"/>
              </a:spcAft>
              <a:buFont typeface="Arial" pitchFamily="34" charset="0"/>
              <a:buChar char="•"/>
            </a:pPr>
            <a:r>
              <a:rPr lang="en-US" sz="2000" dirty="0" smtClean="0"/>
              <a:t> 11,000 PMTs</a:t>
            </a:r>
          </a:p>
          <a:p>
            <a:pPr>
              <a:spcAft>
                <a:spcPts val="1000"/>
              </a:spcAft>
              <a:buFont typeface="Arial" pitchFamily="34" charset="0"/>
              <a:buChar char="•"/>
            </a:pPr>
            <a:r>
              <a:rPr lang="en-US" sz="2000" dirty="0" smtClean="0"/>
              <a:t> neutrino + water = Cherenkov Radiation</a:t>
            </a:r>
          </a:p>
        </p:txBody>
      </p:sp>
      <p:pic>
        <p:nvPicPr>
          <p:cNvPr id="185348" name="Picture 4" descr="http://www-sk.icrr.u-tokyo.ac.jp/sk/detector/nu-i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175" y="1751012"/>
            <a:ext cx="3933612" cy="4522787"/>
          </a:xfrm>
          <a:prstGeom prst="rect">
            <a:avLst/>
          </a:prstGeom>
          <a:noFill/>
        </p:spPr>
      </p:pic>
      <p:pic>
        <p:nvPicPr>
          <p:cNvPr id="185350" name="Picture 6" descr="http://newsline.linearcollider.org/images/2008/20080717_dc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5350" y="1127029"/>
            <a:ext cx="4184650" cy="2803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Instrumentation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grpSp>
        <p:nvGrpSpPr>
          <p:cNvPr id="6" name="Group 65"/>
          <p:cNvGrpSpPr/>
          <p:nvPr/>
        </p:nvGrpSpPr>
        <p:grpSpPr>
          <a:xfrm>
            <a:off x="4505323" y="1397770"/>
            <a:ext cx="4275522" cy="2477456"/>
            <a:chOff x="4505323" y="1325200"/>
            <a:chExt cx="4275522" cy="2477456"/>
          </a:xfrm>
        </p:grpSpPr>
        <p:sp>
          <p:nvSpPr>
            <p:cNvPr id="84" name="TextBox 83"/>
            <p:cNvSpPr txBox="1"/>
            <p:nvPr/>
          </p:nvSpPr>
          <p:spPr>
            <a:xfrm>
              <a:off x="4505323" y="2392752"/>
              <a:ext cx="1027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Source</a:t>
              </a:r>
              <a:endParaRPr lang="en-US" sz="20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48127" y="2681580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</a:t>
              </a:r>
              <a:r>
                <a:rPr lang="en-US" dirty="0" err="1" smtClean="0">
                  <a:latin typeface="Symbol" pitchFamily="18" charset="2"/>
                </a:rPr>
                <a:t>n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86" name="Cube 85"/>
            <p:cNvSpPr/>
            <p:nvPr/>
          </p:nvSpPr>
          <p:spPr>
            <a:xfrm>
              <a:off x="6271542" y="2718775"/>
              <a:ext cx="272520" cy="68509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775915" y="3402546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Sample</a:t>
              </a:r>
              <a:endParaRPr lang="en-US" sz="20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385073" y="1325200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  <p:sp>
          <p:nvSpPr>
            <p:cNvPr id="89" name="Cube 88"/>
            <p:cNvSpPr/>
            <p:nvPr/>
          </p:nvSpPr>
          <p:spPr>
            <a:xfrm>
              <a:off x="7829550" y="1720905"/>
              <a:ext cx="484648" cy="69527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 97"/>
            <p:cNvSpPr>
              <a:spLocks noChangeAspect="1"/>
            </p:cNvSpPr>
            <p:nvPr/>
          </p:nvSpPr>
          <p:spPr bwMode="auto">
            <a:xfrm rot="324265" flipH="1">
              <a:off x="5371776" y="305093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91" name="Litebulb"/>
            <p:cNvSpPr>
              <a:spLocks noEditPoints="1" noChangeArrowheads="1"/>
            </p:cNvSpPr>
            <p:nvPr/>
          </p:nvSpPr>
          <p:spPr bwMode="auto">
            <a:xfrm>
              <a:off x="4791534" y="2860075"/>
              <a:ext cx="457200" cy="685800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7782 h 21600"/>
                <a:gd name="T4" fmla="*/ 0 w 21600"/>
                <a:gd name="T5" fmla="*/ 7782 h 21600"/>
                <a:gd name="T6" fmla="*/ 10800 w 21600"/>
                <a:gd name="T7" fmla="*/ 21600 h 21600"/>
                <a:gd name="T8" fmla="*/ 3556 w 21600"/>
                <a:gd name="T9" fmla="*/ 2188 h 21600"/>
                <a:gd name="T10" fmla="*/ 18277 w 21600"/>
                <a:gd name="T11" fmla="*/ 9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97"/>
            <p:cNvSpPr>
              <a:spLocks noChangeAspect="1"/>
            </p:cNvSpPr>
            <p:nvPr/>
          </p:nvSpPr>
          <p:spPr bwMode="auto">
            <a:xfrm rot="324265" flipH="1">
              <a:off x="5359075" y="3089036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8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94" name="Freeform 97"/>
            <p:cNvSpPr>
              <a:spLocks noChangeAspect="1"/>
            </p:cNvSpPr>
            <p:nvPr/>
          </p:nvSpPr>
          <p:spPr bwMode="auto">
            <a:xfrm rot="324265" flipH="1">
              <a:off x="5333675" y="3127136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00FF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7" name="Group 75"/>
            <p:cNvGrpSpPr/>
            <p:nvPr/>
          </p:nvGrpSpPr>
          <p:grpSpPr>
            <a:xfrm>
              <a:off x="6578275" y="3050935"/>
              <a:ext cx="853865" cy="229835"/>
              <a:chOff x="3201202" y="5921186"/>
              <a:chExt cx="853865" cy="229835"/>
            </a:xfrm>
          </p:grpSpPr>
          <p:sp>
            <p:nvSpPr>
              <p:cNvPr id="102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39303" y="5921186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0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26602" y="5959287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8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01202" y="5997387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00FF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6" name="Freeform 97"/>
            <p:cNvSpPr>
              <a:spLocks noChangeAspect="1"/>
            </p:cNvSpPr>
            <p:nvPr/>
          </p:nvSpPr>
          <p:spPr bwMode="auto">
            <a:xfrm rot="19043687" flipH="1">
              <a:off x="7800895" y="2524671"/>
              <a:ext cx="815764" cy="218570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00FF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97" name="Freeform 97"/>
            <p:cNvSpPr>
              <a:spLocks noChangeAspect="1"/>
            </p:cNvSpPr>
            <p:nvPr/>
          </p:nvSpPr>
          <p:spPr bwMode="auto">
            <a:xfrm rot="15843211" flipH="1">
              <a:off x="7251376" y="2669934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98" name="Freeform 97"/>
            <p:cNvSpPr>
              <a:spLocks noChangeAspect="1"/>
            </p:cNvSpPr>
            <p:nvPr/>
          </p:nvSpPr>
          <p:spPr bwMode="auto">
            <a:xfrm rot="18023464" flipH="1">
              <a:off x="7416475" y="260008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008000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8" name="Group 76"/>
            <p:cNvGrpSpPr/>
            <p:nvPr/>
          </p:nvGrpSpPr>
          <p:grpSpPr>
            <a:xfrm>
              <a:off x="7321314" y="2580122"/>
              <a:ext cx="599819" cy="985987"/>
              <a:chOff x="3156841" y="4294673"/>
              <a:chExt cx="599819" cy="985987"/>
            </a:xfrm>
          </p:grpSpPr>
          <p:sp>
            <p:nvSpPr>
              <p:cNvPr id="100" name="Isosceles Triangle 99"/>
              <p:cNvSpPr/>
              <p:nvPr/>
            </p:nvSpPr>
            <p:spPr>
              <a:xfrm rot="8952353" flipH="1" flipV="1">
                <a:off x="3156841" y="4294673"/>
                <a:ext cx="589053" cy="211090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 100"/>
              <p:cNvSpPr/>
              <p:nvPr/>
            </p:nvSpPr>
            <p:spPr>
              <a:xfrm>
                <a:off x="3253740" y="4335780"/>
                <a:ext cx="502920" cy="944880"/>
              </a:xfrm>
              <a:custGeom>
                <a:avLst/>
                <a:gdLst>
                  <a:gd name="connsiteX0" fmla="*/ 0 w 502920"/>
                  <a:gd name="connsiteY0" fmla="*/ 304800 h 944880"/>
                  <a:gd name="connsiteX1" fmla="*/ 7620 w 502920"/>
                  <a:gd name="connsiteY1" fmla="*/ 944880 h 944880"/>
                  <a:gd name="connsiteX2" fmla="*/ 502920 w 502920"/>
                  <a:gd name="connsiteY2" fmla="*/ 617220 h 944880"/>
                  <a:gd name="connsiteX3" fmla="*/ 502920 w 502920"/>
                  <a:gd name="connsiteY3" fmla="*/ 0 h 944880"/>
                  <a:gd name="connsiteX4" fmla="*/ 0 w 502920"/>
                  <a:gd name="connsiteY4" fmla="*/ 304800 h 94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920" h="944880">
                    <a:moveTo>
                      <a:pt x="0" y="304800"/>
                    </a:moveTo>
                    <a:lnTo>
                      <a:pt x="7620" y="944880"/>
                    </a:lnTo>
                    <a:lnTo>
                      <a:pt x="502920" y="617220"/>
                    </a:lnTo>
                    <a:lnTo>
                      <a:pt x="50292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93050" y="1966909"/>
              <a:ext cx="227775" cy="333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1" name="TextBox 120"/>
          <p:cNvSpPr txBox="1"/>
          <p:nvPr/>
        </p:nvSpPr>
        <p:spPr>
          <a:xfrm>
            <a:off x="2726179" y="741161"/>
            <a:ext cx="3700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Single </a:t>
            </a:r>
            <a:r>
              <a:rPr lang="en-US" sz="2800" b="1" u="sng" dirty="0" smtClean="0">
                <a:latin typeface="Symbol" pitchFamily="18" charset="2"/>
              </a:rPr>
              <a:t>l </a:t>
            </a:r>
            <a:r>
              <a:rPr lang="en-US" sz="2800" b="1" u="sng" dirty="0" smtClean="0"/>
              <a:t>detection</a:t>
            </a:r>
            <a:endParaRPr lang="en-US" sz="2000" dirty="0"/>
          </a:p>
        </p:txBody>
      </p:sp>
      <p:grpSp>
        <p:nvGrpSpPr>
          <p:cNvPr id="68" name="Group 67"/>
          <p:cNvGrpSpPr/>
          <p:nvPr/>
        </p:nvGrpSpPr>
        <p:grpSpPr>
          <a:xfrm>
            <a:off x="504585" y="1216331"/>
            <a:ext cx="3586164" cy="2870252"/>
            <a:chOff x="519099" y="1782377"/>
            <a:chExt cx="3586164" cy="2870252"/>
          </a:xfrm>
        </p:grpSpPr>
        <p:grpSp>
          <p:nvGrpSpPr>
            <p:cNvPr id="66" name="Group 65"/>
            <p:cNvGrpSpPr/>
            <p:nvPr/>
          </p:nvGrpSpPr>
          <p:grpSpPr>
            <a:xfrm>
              <a:off x="519099" y="2193063"/>
              <a:ext cx="3586164" cy="2459566"/>
              <a:chOff x="4786299" y="4130734"/>
              <a:chExt cx="3586164" cy="2459566"/>
            </a:xfrm>
          </p:grpSpPr>
          <p:sp>
            <p:nvSpPr>
              <p:cNvPr id="134" name="Cube 133"/>
              <p:cNvSpPr/>
              <p:nvPr/>
            </p:nvSpPr>
            <p:spPr>
              <a:xfrm>
                <a:off x="7296139" y="4130734"/>
                <a:ext cx="484648" cy="695272"/>
              </a:xfrm>
              <a:prstGeom prst="cube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9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359639" y="4376738"/>
                <a:ext cx="227775" cy="3333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0" name="Freeform 149"/>
              <p:cNvSpPr>
                <a:spLocks noChangeAspect="1"/>
              </p:cNvSpPr>
              <p:nvPr/>
            </p:nvSpPr>
            <p:spPr bwMode="auto">
              <a:xfrm rot="18023464" flipH="1">
                <a:off x="6964028" y="4747976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8000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Cube 131"/>
              <p:cNvSpPr/>
              <p:nvPr/>
            </p:nvSpPr>
            <p:spPr>
              <a:xfrm>
                <a:off x="7004567" y="4857138"/>
                <a:ext cx="272520" cy="685092"/>
              </a:xfrm>
              <a:prstGeom prst="cube">
                <a:avLst>
                  <a:gd name="adj" fmla="val 31624"/>
                </a:avLst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7166166" y="4940833"/>
                <a:ext cx="120629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Sample</a:t>
                </a:r>
                <a:endParaRPr lang="en-US" sz="2000" dirty="0"/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4786299" y="5231206"/>
                <a:ext cx="102747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Source</a:t>
                </a:r>
                <a:endParaRPr lang="en-US" sz="2000" dirty="0"/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5829103" y="5520034"/>
                <a:ext cx="5292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h</a:t>
                </a:r>
                <a:r>
                  <a:rPr lang="en-US" dirty="0" err="1" smtClean="0">
                    <a:latin typeface="Symbol" pitchFamily="18" charset="2"/>
                  </a:rPr>
                  <a:t>n</a:t>
                </a:r>
                <a:endParaRPr lang="en-US" dirty="0">
                  <a:latin typeface="Symbol" pitchFamily="18" charset="2"/>
                </a:endParaRPr>
              </a:p>
            </p:txBody>
          </p:sp>
          <p:sp>
            <p:nvSpPr>
              <p:cNvPr id="135" name="Freeform 97"/>
              <p:cNvSpPr>
                <a:spLocks noChangeAspect="1"/>
              </p:cNvSpPr>
              <p:nvPr/>
            </p:nvSpPr>
            <p:spPr bwMode="auto">
              <a:xfrm rot="324265" flipH="1">
                <a:off x="5652752" y="5889389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0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Litebulb"/>
              <p:cNvSpPr>
                <a:spLocks noEditPoints="1" noChangeArrowheads="1"/>
              </p:cNvSpPr>
              <p:nvPr/>
            </p:nvSpPr>
            <p:spPr bwMode="auto">
              <a:xfrm>
                <a:off x="5072510" y="5698529"/>
                <a:ext cx="457200" cy="685800"/>
              </a:xfrm>
              <a:custGeom>
                <a:avLst/>
                <a:gdLst>
                  <a:gd name="T0" fmla="*/ 10800 w 21600"/>
                  <a:gd name="T1" fmla="*/ 0 h 21600"/>
                  <a:gd name="T2" fmla="*/ 21600 w 21600"/>
                  <a:gd name="T3" fmla="*/ 7782 h 21600"/>
                  <a:gd name="T4" fmla="*/ 0 w 21600"/>
                  <a:gd name="T5" fmla="*/ 7782 h 21600"/>
                  <a:gd name="T6" fmla="*/ 10800 w 21600"/>
                  <a:gd name="T7" fmla="*/ 21600 h 21600"/>
                  <a:gd name="T8" fmla="*/ 3556 w 21600"/>
                  <a:gd name="T9" fmla="*/ 2188 h 21600"/>
                  <a:gd name="T10" fmla="*/ 18277 w 21600"/>
                  <a:gd name="T11" fmla="*/ 9282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rgbClr val="FFFFCC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97"/>
              <p:cNvSpPr>
                <a:spLocks noChangeAspect="1"/>
              </p:cNvSpPr>
              <p:nvPr/>
            </p:nvSpPr>
            <p:spPr bwMode="auto">
              <a:xfrm rot="324265" flipH="1">
                <a:off x="5640051" y="5927490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8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97"/>
              <p:cNvSpPr>
                <a:spLocks noChangeAspect="1"/>
              </p:cNvSpPr>
              <p:nvPr/>
            </p:nvSpPr>
            <p:spPr bwMode="auto">
              <a:xfrm rot="324265" flipH="1">
                <a:off x="5614651" y="5965590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00FF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97"/>
              <p:cNvSpPr>
                <a:spLocks noChangeAspect="1"/>
              </p:cNvSpPr>
              <p:nvPr/>
            </p:nvSpPr>
            <p:spPr bwMode="auto">
              <a:xfrm rot="19043687" flipH="1">
                <a:off x="6924584" y="5548862"/>
                <a:ext cx="815764" cy="218570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00FF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97"/>
              <p:cNvSpPr>
                <a:spLocks noChangeAspect="1"/>
              </p:cNvSpPr>
              <p:nvPr/>
            </p:nvSpPr>
            <p:spPr bwMode="auto">
              <a:xfrm rot="15843211" flipH="1">
                <a:off x="6375065" y="5694125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FF0000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144"/>
              <p:cNvSpPr>
                <a:spLocks noChangeAspect="1"/>
              </p:cNvSpPr>
              <p:nvPr/>
            </p:nvSpPr>
            <p:spPr bwMode="auto">
              <a:xfrm rot="18023464" flipH="1">
                <a:off x="6540164" y="5624276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8000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9" name="Group 76"/>
              <p:cNvGrpSpPr/>
              <p:nvPr/>
            </p:nvGrpSpPr>
            <p:grpSpPr>
              <a:xfrm>
                <a:off x="6445003" y="5604313"/>
                <a:ext cx="599819" cy="985987"/>
                <a:chOff x="3156841" y="4294673"/>
                <a:chExt cx="599819" cy="985987"/>
              </a:xfrm>
            </p:grpSpPr>
            <p:sp>
              <p:nvSpPr>
                <p:cNvPr id="147" name="Isosceles Triangle 146"/>
                <p:cNvSpPr/>
                <p:nvPr/>
              </p:nvSpPr>
              <p:spPr>
                <a:xfrm rot="8952353" flipH="1" flipV="1">
                  <a:off x="3156841" y="4294673"/>
                  <a:ext cx="589053" cy="211090"/>
                </a:xfrm>
                <a:prstGeom prst="triangle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>
                  <a:off x="3253740" y="4335780"/>
                  <a:ext cx="502920" cy="944880"/>
                </a:xfrm>
                <a:custGeom>
                  <a:avLst/>
                  <a:gdLst>
                    <a:gd name="connsiteX0" fmla="*/ 0 w 502920"/>
                    <a:gd name="connsiteY0" fmla="*/ 304800 h 944880"/>
                    <a:gd name="connsiteX1" fmla="*/ 7620 w 502920"/>
                    <a:gd name="connsiteY1" fmla="*/ 944880 h 944880"/>
                    <a:gd name="connsiteX2" fmla="*/ 502920 w 502920"/>
                    <a:gd name="connsiteY2" fmla="*/ 617220 h 944880"/>
                    <a:gd name="connsiteX3" fmla="*/ 502920 w 502920"/>
                    <a:gd name="connsiteY3" fmla="*/ 0 h 944880"/>
                    <a:gd name="connsiteX4" fmla="*/ 0 w 502920"/>
                    <a:gd name="connsiteY4" fmla="*/ 304800 h 944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2920" h="944880">
                      <a:moveTo>
                        <a:pt x="0" y="304800"/>
                      </a:moveTo>
                      <a:lnTo>
                        <a:pt x="7620" y="944880"/>
                      </a:lnTo>
                      <a:lnTo>
                        <a:pt x="502920" y="617220"/>
                      </a:lnTo>
                      <a:lnTo>
                        <a:pt x="502920" y="0"/>
                      </a:lnTo>
                      <a:lnTo>
                        <a:pt x="0" y="3048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7" name="TextBox 66"/>
            <p:cNvSpPr txBox="1"/>
            <p:nvPr/>
          </p:nvSpPr>
          <p:spPr>
            <a:xfrm>
              <a:off x="2588102" y="1782377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571056" y="4813393"/>
            <a:ext cx="3951712" cy="1949753"/>
            <a:chOff x="305924" y="2428573"/>
            <a:chExt cx="3951712" cy="1949753"/>
          </a:xfrm>
        </p:grpSpPr>
        <p:sp>
          <p:nvSpPr>
            <p:cNvPr id="76" name="TextBox 75"/>
            <p:cNvSpPr txBox="1"/>
            <p:nvPr/>
          </p:nvSpPr>
          <p:spPr>
            <a:xfrm>
              <a:off x="305924" y="3150450"/>
              <a:ext cx="894819" cy="34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Source</a:t>
              </a:r>
              <a:endParaRPr lang="en-US" sz="20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214095" y="3401988"/>
              <a:ext cx="460885" cy="321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</a:t>
              </a:r>
              <a:r>
                <a:rPr lang="en-US" dirty="0" err="1" smtClean="0">
                  <a:latin typeface="Symbol" pitchFamily="18" charset="2"/>
                </a:rPr>
                <a:t>n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81" name="Cube 80"/>
            <p:cNvSpPr/>
            <p:nvPr/>
          </p:nvSpPr>
          <p:spPr>
            <a:xfrm>
              <a:off x="1844113" y="3434381"/>
              <a:ext cx="237336" cy="59664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412474" y="4029873"/>
              <a:ext cx="1050556" cy="34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Sample</a:t>
              </a:r>
              <a:endParaRPr lang="en-US" sz="20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925869" y="2428573"/>
              <a:ext cx="1215569" cy="34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  <p:sp>
          <p:nvSpPr>
            <p:cNvPr id="92" name="Cube 91"/>
            <p:cNvSpPr/>
            <p:nvPr/>
          </p:nvSpPr>
          <p:spPr>
            <a:xfrm>
              <a:off x="2739603" y="2801822"/>
              <a:ext cx="1518033" cy="413223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7"/>
            <p:cNvSpPr>
              <a:spLocks noChangeAspect="1"/>
            </p:cNvSpPr>
            <p:nvPr/>
          </p:nvSpPr>
          <p:spPr bwMode="auto">
            <a:xfrm rot="324265" flipH="1">
              <a:off x="1060512" y="3723657"/>
              <a:ext cx="710444" cy="133799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99" name="Litebulb"/>
            <p:cNvSpPr>
              <a:spLocks noEditPoints="1" noChangeArrowheads="1"/>
            </p:cNvSpPr>
            <p:nvPr/>
          </p:nvSpPr>
          <p:spPr bwMode="auto">
            <a:xfrm>
              <a:off x="555183" y="3557438"/>
              <a:ext cx="398172" cy="597259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7782 h 21600"/>
                <a:gd name="T4" fmla="*/ 0 w 21600"/>
                <a:gd name="T5" fmla="*/ 7782 h 21600"/>
                <a:gd name="T6" fmla="*/ 10800 w 21600"/>
                <a:gd name="T7" fmla="*/ 21600 h 21600"/>
                <a:gd name="T8" fmla="*/ 3556 w 21600"/>
                <a:gd name="T9" fmla="*/ 2188 h 21600"/>
                <a:gd name="T10" fmla="*/ 18277 w 21600"/>
                <a:gd name="T11" fmla="*/ 9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0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18406" y="2974483"/>
              <a:ext cx="1252584" cy="163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" name="Freeform 97"/>
            <p:cNvSpPr>
              <a:spLocks noChangeAspect="1"/>
            </p:cNvSpPr>
            <p:nvPr/>
          </p:nvSpPr>
          <p:spPr bwMode="auto">
            <a:xfrm rot="324265" flipH="1">
              <a:off x="1049451" y="3756839"/>
              <a:ext cx="710444" cy="133799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8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7" name="Freeform 97"/>
            <p:cNvSpPr>
              <a:spLocks noChangeAspect="1"/>
            </p:cNvSpPr>
            <p:nvPr/>
          </p:nvSpPr>
          <p:spPr bwMode="auto">
            <a:xfrm rot="324265" flipH="1">
              <a:off x="1027330" y="3790020"/>
              <a:ext cx="710444" cy="133799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00FF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108" name="Group 75"/>
            <p:cNvGrpSpPr/>
            <p:nvPr/>
          </p:nvGrpSpPr>
          <p:grpSpPr>
            <a:xfrm>
              <a:off x="2111244" y="3723657"/>
              <a:ext cx="743625" cy="200162"/>
              <a:chOff x="3201202" y="5921186"/>
              <a:chExt cx="853865" cy="229835"/>
            </a:xfrm>
          </p:grpSpPr>
          <p:sp>
            <p:nvSpPr>
              <p:cNvPr id="115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39303" y="5921186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0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26602" y="5959287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8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01202" y="5997387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00FF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9" name="Freeform 97"/>
            <p:cNvSpPr>
              <a:spLocks noChangeAspect="1"/>
            </p:cNvSpPr>
            <p:nvPr/>
          </p:nvSpPr>
          <p:spPr bwMode="auto">
            <a:xfrm rot="19043687" flipH="1">
              <a:off x="3176016" y="3265337"/>
              <a:ext cx="710444" cy="190351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00FF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10" name="Freeform 97"/>
            <p:cNvSpPr>
              <a:spLocks noChangeAspect="1"/>
            </p:cNvSpPr>
            <p:nvPr/>
          </p:nvSpPr>
          <p:spPr bwMode="auto">
            <a:xfrm rot="15843211" flipH="1">
              <a:off x="2697443" y="3391846"/>
              <a:ext cx="710444" cy="133799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11" name="Freeform 97"/>
            <p:cNvSpPr>
              <a:spLocks noChangeAspect="1"/>
            </p:cNvSpPr>
            <p:nvPr/>
          </p:nvSpPr>
          <p:spPr bwMode="auto">
            <a:xfrm rot="18023464" flipH="1">
              <a:off x="2841227" y="3336545"/>
              <a:ext cx="710444" cy="133799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008000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112" name="Group 76"/>
            <p:cNvGrpSpPr/>
            <p:nvPr/>
          </p:nvGrpSpPr>
          <p:grpSpPr>
            <a:xfrm>
              <a:off x="2758352" y="3313629"/>
              <a:ext cx="522378" cy="858690"/>
              <a:chOff x="3156841" y="4294673"/>
              <a:chExt cx="599819" cy="985987"/>
            </a:xfrm>
          </p:grpSpPr>
          <p:sp>
            <p:nvSpPr>
              <p:cNvPr id="113" name="Isosceles Triangle 112"/>
              <p:cNvSpPr/>
              <p:nvPr/>
            </p:nvSpPr>
            <p:spPr>
              <a:xfrm rot="8952353" flipH="1" flipV="1">
                <a:off x="3156841" y="4294673"/>
                <a:ext cx="589053" cy="211090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 113"/>
              <p:cNvSpPr/>
              <p:nvPr/>
            </p:nvSpPr>
            <p:spPr>
              <a:xfrm>
                <a:off x="3253740" y="4335780"/>
                <a:ext cx="502920" cy="944880"/>
              </a:xfrm>
              <a:custGeom>
                <a:avLst/>
                <a:gdLst>
                  <a:gd name="connsiteX0" fmla="*/ 0 w 502920"/>
                  <a:gd name="connsiteY0" fmla="*/ 304800 h 944880"/>
                  <a:gd name="connsiteX1" fmla="*/ 7620 w 502920"/>
                  <a:gd name="connsiteY1" fmla="*/ 944880 h 944880"/>
                  <a:gd name="connsiteX2" fmla="*/ 502920 w 502920"/>
                  <a:gd name="connsiteY2" fmla="*/ 617220 h 944880"/>
                  <a:gd name="connsiteX3" fmla="*/ 502920 w 502920"/>
                  <a:gd name="connsiteY3" fmla="*/ 0 h 944880"/>
                  <a:gd name="connsiteX4" fmla="*/ 0 w 502920"/>
                  <a:gd name="connsiteY4" fmla="*/ 304800 h 94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920" h="944880">
                    <a:moveTo>
                      <a:pt x="0" y="304800"/>
                    </a:moveTo>
                    <a:lnTo>
                      <a:pt x="7620" y="944880"/>
                    </a:lnTo>
                    <a:lnTo>
                      <a:pt x="502920" y="617220"/>
                    </a:lnTo>
                    <a:lnTo>
                      <a:pt x="50292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8" name="TextBox 117"/>
          <p:cNvSpPr txBox="1"/>
          <p:nvPr/>
        </p:nvSpPr>
        <p:spPr>
          <a:xfrm>
            <a:off x="2676291" y="4140655"/>
            <a:ext cx="3700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Full spectra detection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60993" y="909053"/>
            <a:ext cx="3951712" cy="1949753"/>
            <a:chOff x="305924" y="2428573"/>
            <a:chExt cx="3951712" cy="1949753"/>
          </a:xfrm>
        </p:grpSpPr>
        <p:sp>
          <p:nvSpPr>
            <p:cNvPr id="3" name="TextBox 2"/>
            <p:cNvSpPr txBox="1"/>
            <p:nvPr/>
          </p:nvSpPr>
          <p:spPr>
            <a:xfrm>
              <a:off x="305924" y="3150450"/>
              <a:ext cx="894819" cy="34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Source</a:t>
              </a:r>
              <a:endParaRPr lang="en-US" sz="20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14095" y="3401988"/>
              <a:ext cx="460885" cy="321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</a:t>
              </a:r>
              <a:r>
                <a:rPr lang="en-US" dirty="0" err="1" smtClean="0">
                  <a:latin typeface="Symbol" pitchFamily="18" charset="2"/>
                </a:rPr>
                <a:t>n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5" name="Cube 4"/>
            <p:cNvSpPr/>
            <p:nvPr/>
          </p:nvSpPr>
          <p:spPr>
            <a:xfrm>
              <a:off x="1844113" y="3434381"/>
              <a:ext cx="237336" cy="59664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12474" y="4029873"/>
              <a:ext cx="1050556" cy="34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Sample</a:t>
              </a:r>
              <a:endParaRPr lang="en-US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25869" y="2428573"/>
              <a:ext cx="1215569" cy="34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  <p:sp>
          <p:nvSpPr>
            <p:cNvPr id="8" name="Cube 7"/>
            <p:cNvSpPr/>
            <p:nvPr/>
          </p:nvSpPr>
          <p:spPr>
            <a:xfrm>
              <a:off x="2739603" y="2801822"/>
              <a:ext cx="1518033" cy="413223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97"/>
            <p:cNvSpPr>
              <a:spLocks noChangeAspect="1"/>
            </p:cNvSpPr>
            <p:nvPr/>
          </p:nvSpPr>
          <p:spPr bwMode="auto">
            <a:xfrm rot="324265" flipH="1">
              <a:off x="1060512" y="3723657"/>
              <a:ext cx="710444" cy="133799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Litebulb"/>
            <p:cNvSpPr>
              <a:spLocks noEditPoints="1" noChangeArrowheads="1"/>
            </p:cNvSpPr>
            <p:nvPr/>
          </p:nvSpPr>
          <p:spPr bwMode="auto">
            <a:xfrm>
              <a:off x="555183" y="3557438"/>
              <a:ext cx="398172" cy="597259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7782 h 21600"/>
                <a:gd name="T4" fmla="*/ 0 w 21600"/>
                <a:gd name="T5" fmla="*/ 7782 h 21600"/>
                <a:gd name="T6" fmla="*/ 10800 w 21600"/>
                <a:gd name="T7" fmla="*/ 21600 h 21600"/>
                <a:gd name="T8" fmla="*/ 3556 w 21600"/>
                <a:gd name="T9" fmla="*/ 2188 h 21600"/>
                <a:gd name="T10" fmla="*/ 18277 w 21600"/>
                <a:gd name="T11" fmla="*/ 9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18406" y="2974483"/>
              <a:ext cx="1252584" cy="163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Freeform 97"/>
            <p:cNvSpPr>
              <a:spLocks noChangeAspect="1"/>
            </p:cNvSpPr>
            <p:nvPr/>
          </p:nvSpPr>
          <p:spPr bwMode="auto">
            <a:xfrm rot="324265" flipH="1">
              <a:off x="1049451" y="3756839"/>
              <a:ext cx="710444" cy="133799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8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Freeform 97"/>
            <p:cNvSpPr>
              <a:spLocks noChangeAspect="1"/>
            </p:cNvSpPr>
            <p:nvPr/>
          </p:nvSpPr>
          <p:spPr bwMode="auto">
            <a:xfrm rot="324265" flipH="1">
              <a:off x="1027330" y="3790020"/>
              <a:ext cx="710444" cy="133799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00FF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14" name="Group 75"/>
            <p:cNvGrpSpPr/>
            <p:nvPr/>
          </p:nvGrpSpPr>
          <p:grpSpPr>
            <a:xfrm>
              <a:off x="2111244" y="3723657"/>
              <a:ext cx="743625" cy="200162"/>
              <a:chOff x="3201202" y="5921186"/>
              <a:chExt cx="853865" cy="229835"/>
            </a:xfrm>
          </p:grpSpPr>
          <p:sp>
            <p:nvSpPr>
              <p:cNvPr id="21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39303" y="5921186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0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26602" y="5959287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8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01202" y="5997387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00FF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Freeform 97"/>
            <p:cNvSpPr>
              <a:spLocks noChangeAspect="1"/>
            </p:cNvSpPr>
            <p:nvPr/>
          </p:nvSpPr>
          <p:spPr bwMode="auto">
            <a:xfrm rot="19043687" flipH="1">
              <a:off x="3176016" y="3265337"/>
              <a:ext cx="710444" cy="190351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00FF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6" name="Freeform 97"/>
            <p:cNvSpPr>
              <a:spLocks noChangeAspect="1"/>
            </p:cNvSpPr>
            <p:nvPr/>
          </p:nvSpPr>
          <p:spPr bwMode="auto">
            <a:xfrm rot="15843211" flipH="1">
              <a:off x="2697443" y="3391846"/>
              <a:ext cx="710444" cy="133799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7" name="Freeform 97"/>
            <p:cNvSpPr>
              <a:spLocks noChangeAspect="1"/>
            </p:cNvSpPr>
            <p:nvPr/>
          </p:nvSpPr>
          <p:spPr bwMode="auto">
            <a:xfrm rot="18023464" flipH="1">
              <a:off x="2841227" y="3336545"/>
              <a:ext cx="710444" cy="133799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008000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18" name="Group 76"/>
            <p:cNvGrpSpPr/>
            <p:nvPr/>
          </p:nvGrpSpPr>
          <p:grpSpPr>
            <a:xfrm>
              <a:off x="2758352" y="3313629"/>
              <a:ext cx="522378" cy="858690"/>
              <a:chOff x="3156841" y="4294673"/>
              <a:chExt cx="599819" cy="985987"/>
            </a:xfrm>
          </p:grpSpPr>
          <p:sp>
            <p:nvSpPr>
              <p:cNvPr id="19" name="Isosceles Triangle 18"/>
              <p:cNvSpPr/>
              <p:nvPr/>
            </p:nvSpPr>
            <p:spPr>
              <a:xfrm rot="8952353" flipH="1" flipV="1">
                <a:off x="3156841" y="4294673"/>
                <a:ext cx="589053" cy="211090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3253740" y="4335780"/>
                <a:ext cx="502920" cy="944880"/>
              </a:xfrm>
              <a:custGeom>
                <a:avLst/>
                <a:gdLst>
                  <a:gd name="connsiteX0" fmla="*/ 0 w 502920"/>
                  <a:gd name="connsiteY0" fmla="*/ 304800 h 944880"/>
                  <a:gd name="connsiteX1" fmla="*/ 7620 w 502920"/>
                  <a:gd name="connsiteY1" fmla="*/ 944880 h 944880"/>
                  <a:gd name="connsiteX2" fmla="*/ 502920 w 502920"/>
                  <a:gd name="connsiteY2" fmla="*/ 617220 h 944880"/>
                  <a:gd name="connsiteX3" fmla="*/ 502920 w 502920"/>
                  <a:gd name="connsiteY3" fmla="*/ 0 h 944880"/>
                  <a:gd name="connsiteX4" fmla="*/ 0 w 502920"/>
                  <a:gd name="connsiteY4" fmla="*/ 304800 h 94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920" h="944880">
                    <a:moveTo>
                      <a:pt x="0" y="304800"/>
                    </a:moveTo>
                    <a:lnTo>
                      <a:pt x="7620" y="944880"/>
                    </a:lnTo>
                    <a:lnTo>
                      <a:pt x="502920" y="617220"/>
                    </a:lnTo>
                    <a:lnTo>
                      <a:pt x="50292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Full Spectrum Detection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26881" y="3097741"/>
            <a:ext cx="761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ahoma" pitchFamily="34" charset="0"/>
              </a:rPr>
              <a:t>CCD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1509328" y="3097704"/>
            <a:ext cx="1772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ahoma" pitchFamily="34" charset="0"/>
              </a:rPr>
              <a:t>Diode Array</a:t>
            </a:r>
            <a:endParaRPr lang="en-US" sz="2400" dirty="0"/>
          </a:p>
        </p:txBody>
      </p:sp>
      <p:pic>
        <p:nvPicPr>
          <p:cNvPr id="27" name="Picture 12" descr="lbnl_ch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9724" y="3691390"/>
            <a:ext cx="3139190" cy="246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http://www.x-scanimaging.com/images_1/XB8804_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199" y="3813997"/>
            <a:ext cx="3585619" cy="2151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Detectors: Diode Array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28259" y="798288"/>
            <a:ext cx="2311628" cy="2093480"/>
            <a:chOff x="1157287" y="943428"/>
            <a:chExt cx="2311628" cy="2093480"/>
          </a:xfrm>
        </p:grpSpPr>
        <p:pic>
          <p:nvPicPr>
            <p:cNvPr id="6" name="Picture 8" descr="figure_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57287" y="1418768"/>
              <a:ext cx="2311628" cy="1618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1846658" y="943428"/>
              <a:ext cx="93968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/>
                <a:t>Diode</a:t>
              </a:r>
              <a:endParaRPr lang="en-US" sz="2400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2088" y="3214912"/>
            <a:ext cx="3625178" cy="854369"/>
            <a:chOff x="438826" y="3142342"/>
            <a:chExt cx="3625178" cy="854369"/>
          </a:xfrm>
        </p:grpSpPr>
        <p:grpSp>
          <p:nvGrpSpPr>
            <p:cNvPr id="15" name="Group 14"/>
            <p:cNvGrpSpPr/>
            <p:nvPr/>
          </p:nvGrpSpPr>
          <p:grpSpPr>
            <a:xfrm>
              <a:off x="438826" y="3633331"/>
              <a:ext cx="3625178" cy="363380"/>
              <a:chOff x="206602" y="3459163"/>
              <a:chExt cx="3625178" cy="363380"/>
            </a:xfrm>
          </p:grpSpPr>
          <p:pic>
            <p:nvPicPr>
              <p:cNvPr id="7" name="Picture 8" descr="figure_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6602" y="3459163"/>
                <a:ext cx="519114" cy="363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8" descr="figure_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21860" y="3459163"/>
                <a:ext cx="519114" cy="363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8" descr="figure_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37118" y="3459163"/>
                <a:ext cx="519114" cy="363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9" descr="figure_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752376" y="3459163"/>
                <a:ext cx="519114" cy="363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10" descr="figure_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67633" y="3459163"/>
                <a:ext cx="519114" cy="363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1" descr="figure_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82894" y="3459163"/>
                <a:ext cx="519114" cy="363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12" descr="figure_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312666" y="3459163"/>
                <a:ext cx="519114" cy="363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9" name="Rectangle 18"/>
            <p:cNvSpPr/>
            <p:nvPr/>
          </p:nvSpPr>
          <p:spPr>
            <a:xfrm>
              <a:off x="1433006" y="3142342"/>
              <a:ext cx="16984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/>
                <a:t>Diode Array</a:t>
              </a:r>
              <a:endParaRPr lang="en-US" sz="2400" b="1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36732" y="4049469"/>
            <a:ext cx="4634610" cy="2287540"/>
            <a:chOff x="436732" y="4049469"/>
            <a:chExt cx="4634610" cy="2287540"/>
          </a:xfrm>
        </p:grpSpPr>
        <p:sp>
          <p:nvSpPr>
            <p:cNvPr id="43" name="Freeform 97"/>
            <p:cNvSpPr>
              <a:spLocks noChangeAspect="1"/>
            </p:cNvSpPr>
            <p:nvPr/>
          </p:nvSpPr>
          <p:spPr bwMode="auto">
            <a:xfrm rot="5844755">
              <a:off x="1857111" y="4713252"/>
              <a:ext cx="1106018" cy="208298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57150">
              <a:solidFill>
                <a:srgbClr val="FFFF00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 flipH="1">
              <a:off x="449932" y="4049469"/>
              <a:ext cx="4621410" cy="2287540"/>
              <a:chOff x="305924" y="2090786"/>
              <a:chExt cx="4621410" cy="2287540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305924" y="3150450"/>
                <a:ext cx="894819" cy="348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Source</a:t>
                </a:r>
                <a:endParaRPr lang="en-US" sz="20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214095" y="3401988"/>
                <a:ext cx="460885" cy="321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h</a:t>
                </a:r>
                <a:r>
                  <a:rPr lang="en-US" dirty="0" err="1" smtClean="0">
                    <a:latin typeface="Symbol" pitchFamily="18" charset="2"/>
                  </a:rPr>
                  <a:t>n</a:t>
                </a:r>
                <a:endParaRPr lang="en-US" dirty="0">
                  <a:latin typeface="Symbol" pitchFamily="18" charset="2"/>
                </a:endParaRPr>
              </a:p>
            </p:txBody>
          </p:sp>
          <p:sp>
            <p:nvSpPr>
              <p:cNvPr id="24" name="Cube 23"/>
              <p:cNvSpPr/>
              <p:nvPr/>
            </p:nvSpPr>
            <p:spPr>
              <a:xfrm>
                <a:off x="1844113" y="3434381"/>
                <a:ext cx="237336" cy="596642"/>
              </a:xfrm>
              <a:prstGeom prst="cube">
                <a:avLst>
                  <a:gd name="adj" fmla="val 31624"/>
                </a:avLst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412474" y="4029873"/>
                <a:ext cx="1050556" cy="348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Sample</a:t>
                </a:r>
                <a:endParaRPr lang="en-US" sz="2000" dirty="0"/>
              </a:p>
            </p:txBody>
          </p:sp>
          <p:sp>
            <p:nvSpPr>
              <p:cNvPr id="28" name="Freeform 97"/>
              <p:cNvSpPr>
                <a:spLocks noChangeAspect="1"/>
              </p:cNvSpPr>
              <p:nvPr/>
            </p:nvSpPr>
            <p:spPr bwMode="auto">
              <a:xfrm rot="324265" flipH="1">
                <a:off x="1060512" y="3723657"/>
                <a:ext cx="710444" cy="133799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0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Litebulb"/>
              <p:cNvSpPr>
                <a:spLocks noEditPoints="1" noChangeArrowheads="1"/>
              </p:cNvSpPr>
              <p:nvPr/>
            </p:nvSpPr>
            <p:spPr bwMode="auto">
              <a:xfrm>
                <a:off x="555183" y="3557438"/>
                <a:ext cx="398172" cy="597259"/>
              </a:xfrm>
              <a:custGeom>
                <a:avLst/>
                <a:gdLst>
                  <a:gd name="T0" fmla="*/ 10800 w 21600"/>
                  <a:gd name="T1" fmla="*/ 0 h 21600"/>
                  <a:gd name="T2" fmla="*/ 21600 w 21600"/>
                  <a:gd name="T3" fmla="*/ 7782 h 21600"/>
                  <a:gd name="T4" fmla="*/ 0 w 21600"/>
                  <a:gd name="T5" fmla="*/ 7782 h 21600"/>
                  <a:gd name="T6" fmla="*/ 10800 w 21600"/>
                  <a:gd name="T7" fmla="*/ 21600 h 21600"/>
                  <a:gd name="T8" fmla="*/ 3556 w 21600"/>
                  <a:gd name="T9" fmla="*/ 2188 h 21600"/>
                  <a:gd name="T10" fmla="*/ 18277 w 21600"/>
                  <a:gd name="T11" fmla="*/ 9282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rgbClr val="FFFFCC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48691" y="2119830"/>
                <a:ext cx="3178643" cy="205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" name="Freeform 97"/>
              <p:cNvSpPr>
                <a:spLocks noChangeAspect="1"/>
              </p:cNvSpPr>
              <p:nvPr/>
            </p:nvSpPr>
            <p:spPr bwMode="auto">
              <a:xfrm rot="324265" flipH="1">
                <a:off x="1049451" y="3756839"/>
                <a:ext cx="710444" cy="133799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8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97"/>
              <p:cNvSpPr>
                <a:spLocks noChangeAspect="1"/>
              </p:cNvSpPr>
              <p:nvPr/>
            </p:nvSpPr>
            <p:spPr bwMode="auto">
              <a:xfrm rot="324265" flipH="1">
                <a:off x="1027330" y="3790020"/>
                <a:ext cx="710444" cy="133799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00FF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3" name="Group 75"/>
              <p:cNvGrpSpPr/>
              <p:nvPr/>
            </p:nvGrpSpPr>
            <p:grpSpPr>
              <a:xfrm>
                <a:off x="2111244" y="3723657"/>
                <a:ext cx="743625" cy="200162"/>
                <a:chOff x="3201202" y="5921186"/>
                <a:chExt cx="853865" cy="229835"/>
              </a:xfrm>
            </p:grpSpPr>
            <p:sp>
              <p:nvSpPr>
                <p:cNvPr id="40" name="Freeform 97"/>
                <p:cNvSpPr>
                  <a:spLocks noChangeAspect="1"/>
                </p:cNvSpPr>
                <p:nvPr/>
              </p:nvSpPr>
              <p:spPr bwMode="auto">
                <a:xfrm rot="324265" flipH="1">
                  <a:off x="3239303" y="5921186"/>
                  <a:ext cx="815764" cy="153634"/>
                </a:xfrm>
                <a:custGeom>
                  <a:avLst/>
                  <a:gdLst>
                    <a:gd name="T0" fmla="*/ 0 w 389"/>
                    <a:gd name="T1" fmla="*/ 2147483647 h 177"/>
                    <a:gd name="T2" fmla="*/ 2147483647 w 389"/>
                    <a:gd name="T3" fmla="*/ 2147483647 h 177"/>
                    <a:gd name="T4" fmla="*/ 2147483647 w 389"/>
                    <a:gd name="T5" fmla="*/ 2147483647 h 177"/>
                    <a:gd name="T6" fmla="*/ 2147483647 w 389"/>
                    <a:gd name="T7" fmla="*/ 2147483647 h 177"/>
                    <a:gd name="T8" fmla="*/ 2147483647 w 389"/>
                    <a:gd name="T9" fmla="*/ 2147483647 h 177"/>
                    <a:gd name="T10" fmla="*/ 2147483647 w 389"/>
                    <a:gd name="T11" fmla="*/ 2147483647 h 177"/>
                    <a:gd name="T12" fmla="*/ 2147483647 w 389"/>
                    <a:gd name="T13" fmla="*/ 2147483647 h 177"/>
                    <a:gd name="T14" fmla="*/ 2147483647 w 389"/>
                    <a:gd name="T15" fmla="*/ 2147483647 h 177"/>
                    <a:gd name="T16" fmla="*/ 2147483647 w 389"/>
                    <a:gd name="T17" fmla="*/ 2147483647 h 1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9"/>
                    <a:gd name="T28" fmla="*/ 0 h 177"/>
                    <a:gd name="T29" fmla="*/ 389 w 389"/>
                    <a:gd name="T30" fmla="*/ 177 h 17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9" h="177">
                      <a:moveTo>
                        <a:pt x="0" y="3"/>
                      </a:moveTo>
                      <a:cubicBezTo>
                        <a:pt x="0" y="3"/>
                        <a:pt x="77" y="31"/>
                        <a:pt x="97" y="41"/>
                      </a:cubicBezTo>
                      <a:cubicBezTo>
                        <a:pt x="117" y="51"/>
                        <a:pt x="109" y="45"/>
                        <a:pt x="118" y="63"/>
                      </a:cubicBezTo>
                      <a:cubicBezTo>
                        <a:pt x="127" y="81"/>
                        <a:pt x="136" y="159"/>
                        <a:pt x="149" y="149"/>
                      </a:cubicBezTo>
                      <a:cubicBezTo>
                        <a:pt x="162" y="139"/>
                        <a:pt x="182" y="0"/>
                        <a:pt x="197" y="5"/>
                      </a:cubicBezTo>
                      <a:cubicBezTo>
                        <a:pt x="212" y="10"/>
                        <a:pt x="221" y="177"/>
                        <a:pt x="237" y="177"/>
                      </a:cubicBezTo>
                      <a:cubicBezTo>
                        <a:pt x="253" y="177"/>
                        <a:pt x="276" y="10"/>
                        <a:pt x="293" y="5"/>
                      </a:cubicBezTo>
                      <a:cubicBezTo>
                        <a:pt x="310" y="0"/>
                        <a:pt x="325" y="141"/>
                        <a:pt x="341" y="149"/>
                      </a:cubicBezTo>
                      <a:cubicBezTo>
                        <a:pt x="357" y="157"/>
                        <a:pt x="373" y="105"/>
                        <a:pt x="389" y="53"/>
                      </a:cubicBezTo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FF0000">
                      <a:alpha val="40000"/>
                    </a:srgbClr>
                  </a:solidFill>
                  <a:round/>
                  <a:headEnd type="triangle" w="med" len="lg"/>
                  <a:tailEnd/>
                </a:ln>
              </p:spPr>
              <p:txBody>
                <a:bodyPr/>
                <a:lstStyle/>
                <a:p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Freeform 97"/>
                <p:cNvSpPr>
                  <a:spLocks noChangeAspect="1"/>
                </p:cNvSpPr>
                <p:nvPr/>
              </p:nvSpPr>
              <p:spPr bwMode="auto">
                <a:xfrm rot="324265" flipH="1">
                  <a:off x="3226602" y="5959287"/>
                  <a:ext cx="815764" cy="153634"/>
                </a:xfrm>
                <a:custGeom>
                  <a:avLst/>
                  <a:gdLst>
                    <a:gd name="T0" fmla="*/ 0 w 389"/>
                    <a:gd name="T1" fmla="*/ 2147483647 h 177"/>
                    <a:gd name="T2" fmla="*/ 2147483647 w 389"/>
                    <a:gd name="T3" fmla="*/ 2147483647 h 177"/>
                    <a:gd name="T4" fmla="*/ 2147483647 w 389"/>
                    <a:gd name="T5" fmla="*/ 2147483647 h 177"/>
                    <a:gd name="T6" fmla="*/ 2147483647 w 389"/>
                    <a:gd name="T7" fmla="*/ 2147483647 h 177"/>
                    <a:gd name="T8" fmla="*/ 2147483647 w 389"/>
                    <a:gd name="T9" fmla="*/ 2147483647 h 177"/>
                    <a:gd name="T10" fmla="*/ 2147483647 w 389"/>
                    <a:gd name="T11" fmla="*/ 2147483647 h 177"/>
                    <a:gd name="T12" fmla="*/ 2147483647 w 389"/>
                    <a:gd name="T13" fmla="*/ 2147483647 h 177"/>
                    <a:gd name="T14" fmla="*/ 2147483647 w 389"/>
                    <a:gd name="T15" fmla="*/ 2147483647 h 177"/>
                    <a:gd name="T16" fmla="*/ 2147483647 w 389"/>
                    <a:gd name="T17" fmla="*/ 2147483647 h 1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9"/>
                    <a:gd name="T28" fmla="*/ 0 h 177"/>
                    <a:gd name="T29" fmla="*/ 389 w 389"/>
                    <a:gd name="T30" fmla="*/ 177 h 17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9" h="177">
                      <a:moveTo>
                        <a:pt x="0" y="3"/>
                      </a:moveTo>
                      <a:cubicBezTo>
                        <a:pt x="0" y="3"/>
                        <a:pt x="77" y="31"/>
                        <a:pt x="97" y="41"/>
                      </a:cubicBezTo>
                      <a:cubicBezTo>
                        <a:pt x="117" y="51"/>
                        <a:pt x="109" y="45"/>
                        <a:pt x="118" y="63"/>
                      </a:cubicBezTo>
                      <a:cubicBezTo>
                        <a:pt x="127" y="81"/>
                        <a:pt x="136" y="159"/>
                        <a:pt x="149" y="149"/>
                      </a:cubicBezTo>
                      <a:cubicBezTo>
                        <a:pt x="162" y="139"/>
                        <a:pt x="182" y="0"/>
                        <a:pt x="197" y="5"/>
                      </a:cubicBezTo>
                      <a:cubicBezTo>
                        <a:pt x="212" y="10"/>
                        <a:pt x="221" y="177"/>
                        <a:pt x="237" y="177"/>
                      </a:cubicBezTo>
                      <a:cubicBezTo>
                        <a:pt x="253" y="177"/>
                        <a:pt x="276" y="10"/>
                        <a:pt x="293" y="5"/>
                      </a:cubicBezTo>
                      <a:cubicBezTo>
                        <a:pt x="310" y="0"/>
                        <a:pt x="325" y="141"/>
                        <a:pt x="341" y="149"/>
                      </a:cubicBezTo>
                      <a:cubicBezTo>
                        <a:pt x="357" y="157"/>
                        <a:pt x="373" y="105"/>
                        <a:pt x="389" y="53"/>
                      </a:cubicBezTo>
                    </a:path>
                  </a:pathLst>
                </a:custGeom>
                <a:noFill/>
                <a:ln w="38100">
                  <a:solidFill>
                    <a:srgbClr val="008000">
                      <a:alpha val="40000"/>
                    </a:srgbClr>
                  </a:solidFill>
                  <a:round/>
                  <a:headEnd type="triangle" w="med" len="lg"/>
                  <a:tailEnd/>
                </a:ln>
              </p:spPr>
              <p:txBody>
                <a:bodyPr/>
                <a:lstStyle/>
                <a:p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Freeform 97"/>
                <p:cNvSpPr>
                  <a:spLocks noChangeAspect="1"/>
                </p:cNvSpPr>
                <p:nvPr/>
              </p:nvSpPr>
              <p:spPr bwMode="auto">
                <a:xfrm rot="324265" flipH="1">
                  <a:off x="3201202" y="5997387"/>
                  <a:ext cx="815764" cy="153634"/>
                </a:xfrm>
                <a:custGeom>
                  <a:avLst/>
                  <a:gdLst>
                    <a:gd name="T0" fmla="*/ 0 w 389"/>
                    <a:gd name="T1" fmla="*/ 2147483647 h 177"/>
                    <a:gd name="T2" fmla="*/ 2147483647 w 389"/>
                    <a:gd name="T3" fmla="*/ 2147483647 h 177"/>
                    <a:gd name="T4" fmla="*/ 2147483647 w 389"/>
                    <a:gd name="T5" fmla="*/ 2147483647 h 177"/>
                    <a:gd name="T6" fmla="*/ 2147483647 w 389"/>
                    <a:gd name="T7" fmla="*/ 2147483647 h 177"/>
                    <a:gd name="T8" fmla="*/ 2147483647 w 389"/>
                    <a:gd name="T9" fmla="*/ 2147483647 h 177"/>
                    <a:gd name="T10" fmla="*/ 2147483647 w 389"/>
                    <a:gd name="T11" fmla="*/ 2147483647 h 177"/>
                    <a:gd name="T12" fmla="*/ 2147483647 w 389"/>
                    <a:gd name="T13" fmla="*/ 2147483647 h 177"/>
                    <a:gd name="T14" fmla="*/ 2147483647 w 389"/>
                    <a:gd name="T15" fmla="*/ 2147483647 h 177"/>
                    <a:gd name="T16" fmla="*/ 2147483647 w 389"/>
                    <a:gd name="T17" fmla="*/ 2147483647 h 1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9"/>
                    <a:gd name="T28" fmla="*/ 0 h 177"/>
                    <a:gd name="T29" fmla="*/ 389 w 389"/>
                    <a:gd name="T30" fmla="*/ 177 h 17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9" h="177">
                      <a:moveTo>
                        <a:pt x="0" y="3"/>
                      </a:moveTo>
                      <a:cubicBezTo>
                        <a:pt x="0" y="3"/>
                        <a:pt x="77" y="31"/>
                        <a:pt x="97" y="41"/>
                      </a:cubicBezTo>
                      <a:cubicBezTo>
                        <a:pt x="117" y="51"/>
                        <a:pt x="109" y="45"/>
                        <a:pt x="118" y="63"/>
                      </a:cubicBezTo>
                      <a:cubicBezTo>
                        <a:pt x="127" y="81"/>
                        <a:pt x="136" y="159"/>
                        <a:pt x="149" y="149"/>
                      </a:cubicBezTo>
                      <a:cubicBezTo>
                        <a:pt x="162" y="139"/>
                        <a:pt x="182" y="0"/>
                        <a:pt x="197" y="5"/>
                      </a:cubicBezTo>
                      <a:cubicBezTo>
                        <a:pt x="212" y="10"/>
                        <a:pt x="221" y="177"/>
                        <a:pt x="237" y="177"/>
                      </a:cubicBezTo>
                      <a:cubicBezTo>
                        <a:pt x="253" y="177"/>
                        <a:pt x="276" y="10"/>
                        <a:pt x="293" y="5"/>
                      </a:cubicBezTo>
                      <a:cubicBezTo>
                        <a:pt x="310" y="0"/>
                        <a:pt x="325" y="141"/>
                        <a:pt x="341" y="149"/>
                      </a:cubicBezTo>
                      <a:cubicBezTo>
                        <a:pt x="357" y="157"/>
                        <a:pt x="373" y="105"/>
                        <a:pt x="389" y="53"/>
                      </a:cubicBezTo>
                    </a:path>
                  </a:pathLst>
                </a:custGeom>
                <a:noFill/>
                <a:ln w="38100">
                  <a:solidFill>
                    <a:srgbClr val="0000FF">
                      <a:alpha val="40000"/>
                    </a:srgbClr>
                  </a:solidFill>
                  <a:round/>
                  <a:headEnd type="triangle" w="med" len="lg"/>
                  <a:tailEnd/>
                </a:ln>
              </p:spPr>
              <p:txBody>
                <a:bodyPr/>
                <a:lstStyle/>
                <a:p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4" name="Freeform 97"/>
              <p:cNvSpPr>
                <a:spLocks noChangeAspect="1"/>
              </p:cNvSpPr>
              <p:nvPr/>
            </p:nvSpPr>
            <p:spPr bwMode="auto">
              <a:xfrm rot="18439921" flipH="1">
                <a:off x="3012270" y="2858970"/>
                <a:ext cx="1329567" cy="232235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57150">
                <a:solidFill>
                  <a:srgbClr val="0000FF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97"/>
              <p:cNvSpPr>
                <a:spLocks noChangeAspect="1"/>
              </p:cNvSpPr>
              <p:nvPr/>
            </p:nvSpPr>
            <p:spPr bwMode="auto">
              <a:xfrm rot="13795789" flipH="1">
                <a:off x="1789740" y="2709613"/>
                <a:ext cx="1453814" cy="216159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57150">
                <a:solidFill>
                  <a:srgbClr val="FF0000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97"/>
              <p:cNvSpPr>
                <a:spLocks noChangeAspect="1"/>
              </p:cNvSpPr>
              <p:nvPr/>
            </p:nvSpPr>
            <p:spPr bwMode="auto">
              <a:xfrm rot="17112754" flipH="1">
                <a:off x="2755224" y="2805368"/>
                <a:ext cx="1106018" cy="208298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57150">
                <a:solidFill>
                  <a:srgbClr val="008000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7" name="Group 76"/>
              <p:cNvGrpSpPr/>
              <p:nvPr/>
            </p:nvGrpSpPr>
            <p:grpSpPr>
              <a:xfrm>
                <a:off x="2758352" y="3313629"/>
                <a:ext cx="522378" cy="858690"/>
                <a:chOff x="3156841" y="4294673"/>
                <a:chExt cx="599819" cy="985987"/>
              </a:xfrm>
            </p:grpSpPr>
            <p:sp>
              <p:nvSpPr>
                <p:cNvPr id="38" name="Isosceles Triangle 37"/>
                <p:cNvSpPr/>
                <p:nvPr/>
              </p:nvSpPr>
              <p:spPr>
                <a:xfrm rot="8952353" flipH="1" flipV="1">
                  <a:off x="3156841" y="4294673"/>
                  <a:ext cx="589053" cy="211090"/>
                </a:xfrm>
                <a:prstGeom prst="triangle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 38"/>
                <p:cNvSpPr/>
                <p:nvPr/>
              </p:nvSpPr>
              <p:spPr>
                <a:xfrm>
                  <a:off x="3253740" y="4335780"/>
                  <a:ext cx="502920" cy="944880"/>
                </a:xfrm>
                <a:custGeom>
                  <a:avLst/>
                  <a:gdLst>
                    <a:gd name="connsiteX0" fmla="*/ 0 w 502920"/>
                    <a:gd name="connsiteY0" fmla="*/ 304800 h 944880"/>
                    <a:gd name="connsiteX1" fmla="*/ 7620 w 502920"/>
                    <a:gd name="connsiteY1" fmla="*/ 944880 h 944880"/>
                    <a:gd name="connsiteX2" fmla="*/ 502920 w 502920"/>
                    <a:gd name="connsiteY2" fmla="*/ 617220 h 944880"/>
                    <a:gd name="connsiteX3" fmla="*/ 502920 w 502920"/>
                    <a:gd name="connsiteY3" fmla="*/ 0 h 944880"/>
                    <a:gd name="connsiteX4" fmla="*/ 0 w 502920"/>
                    <a:gd name="connsiteY4" fmla="*/ 304800 h 944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2920" h="944880">
                      <a:moveTo>
                        <a:pt x="0" y="304800"/>
                      </a:moveTo>
                      <a:lnTo>
                        <a:pt x="7620" y="944880"/>
                      </a:lnTo>
                      <a:lnTo>
                        <a:pt x="502920" y="617220"/>
                      </a:lnTo>
                      <a:lnTo>
                        <a:pt x="502920" y="0"/>
                      </a:lnTo>
                      <a:lnTo>
                        <a:pt x="0" y="3048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4" name="Freeform 97"/>
            <p:cNvSpPr>
              <a:spLocks noChangeAspect="1"/>
            </p:cNvSpPr>
            <p:nvPr/>
          </p:nvSpPr>
          <p:spPr bwMode="auto">
            <a:xfrm rot="2519368">
              <a:off x="436732" y="4885752"/>
              <a:ext cx="1918063" cy="2021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450565" y="1541063"/>
            <a:ext cx="3388634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 dirty="0" smtClean="0"/>
              <a:t>Pros: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Quick measurement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Full spectra in “real time”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Inexpensive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Less moving parts</a:t>
            </a:r>
          </a:p>
          <a:p>
            <a:pPr>
              <a:spcAft>
                <a:spcPts val="1000"/>
              </a:spcAft>
            </a:pPr>
            <a:endParaRPr lang="en-US" dirty="0" smtClean="0"/>
          </a:p>
          <a:p>
            <a:pPr>
              <a:spcAft>
                <a:spcPts val="1000"/>
              </a:spcAft>
            </a:pPr>
            <a:r>
              <a:rPr lang="en-US" sz="2000" b="1" u="sng" dirty="0" smtClean="0"/>
              <a:t>Cons: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Lower resolution (~1 nm)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Slow (&gt;50 ns)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More expensive than a single </a:t>
            </a:r>
            <a:r>
              <a:rPr lang="en-US" dirty="0" smtClean="0">
                <a:latin typeface="Symbol" pitchFamily="18" charset="2"/>
              </a:rPr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0540" y="1095830"/>
            <a:ext cx="40957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Detectors: Charge-Coupled Device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48" name="Picture 12" descr="lbnl_chi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0292" y="890135"/>
            <a:ext cx="3139190" cy="246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9" name="Group 58"/>
          <p:cNvGrpSpPr/>
          <p:nvPr/>
        </p:nvGrpSpPr>
        <p:grpSpPr>
          <a:xfrm>
            <a:off x="480274" y="4223637"/>
            <a:ext cx="4634610" cy="2287540"/>
            <a:chOff x="436732" y="4049469"/>
            <a:chExt cx="4634610" cy="2287540"/>
          </a:xfrm>
        </p:grpSpPr>
        <p:sp>
          <p:nvSpPr>
            <p:cNvPr id="60" name="Freeform 97"/>
            <p:cNvSpPr>
              <a:spLocks noChangeAspect="1"/>
            </p:cNvSpPr>
            <p:nvPr/>
          </p:nvSpPr>
          <p:spPr bwMode="auto">
            <a:xfrm rot="5844755">
              <a:off x="1857111" y="4713252"/>
              <a:ext cx="1106018" cy="208298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57150">
              <a:solidFill>
                <a:srgbClr val="FFFF00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61" name="Group 20"/>
            <p:cNvGrpSpPr/>
            <p:nvPr/>
          </p:nvGrpSpPr>
          <p:grpSpPr>
            <a:xfrm flipH="1">
              <a:off x="449932" y="4049469"/>
              <a:ext cx="4621410" cy="2287540"/>
              <a:chOff x="305924" y="2090786"/>
              <a:chExt cx="4621410" cy="2287540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305924" y="3150450"/>
                <a:ext cx="894819" cy="348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Source</a:t>
                </a:r>
                <a:endParaRPr lang="en-US" sz="2000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214095" y="3401988"/>
                <a:ext cx="460885" cy="321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h</a:t>
                </a:r>
                <a:r>
                  <a:rPr lang="en-US" dirty="0" err="1" smtClean="0">
                    <a:latin typeface="Symbol" pitchFamily="18" charset="2"/>
                  </a:rPr>
                  <a:t>n</a:t>
                </a:r>
                <a:endParaRPr lang="en-US" dirty="0">
                  <a:latin typeface="Symbol" pitchFamily="18" charset="2"/>
                </a:endParaRPr>
              </a:p>
            </p:txBody>
          </p:sp>
          <p:sp>
            <p:nvSpPr>
              <p:cNvPr id="65" name="Cube 64"/>
              <p:cNvSpPr/>
              <p:nvPr/>
            </p:nvSpPr>
            <p:spPr>
              <a:xfrm>
                <a:off x="1844113" y="3434381"/>
                <a:ext cx="237336" cy="596642"/>
              </a:xfrm>
              <a:prstGeom prst="cube">
                <a:avLst>
                  <a:gd name="adj" fmla="val 31624"/>
                </a:avLst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412474" y="4029873"/>
                <a:ext cx="1050556" cy="348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Sample</a:t>
                </a:r>
                <a:endParaRPr lang="en-US" sz="2000" dirty="0"/>
              </a:p>
            </p:txBody>
          </p:sp>
          <p:sp>
            <p:nvSpPr>
              <p:cNvPr id="67" name="Freeform 97"/>
              <p:cNvSpPr>
                <a:spLocks noChangeAspect="1"/>
              </p:cNvSpPr>
              <p:nvPr/>
            </p:nvSpPr>
            <p:spPr bwMode="auto">
              <a:xfrm rot="324265" flipH="1">
                <a:off x="1060512" y="3723657"/>
                <a:ext cx="710444" cy="133799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0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tebulb"/>
              <p:cNvSpPr>
                <a:spLocks noEditPoints="1" noChangeArrowheads="1"/>
              </p:cNvSpPr>
              <p:nvPr/>
            </p:nvSpPr>
            <p:spPr bwMode="auto">
              <a:xfrm>
                <a:off x="555183" y="3557438"/>
                <a:ext cx="398172" cy="597259"/>
              </a:xfrm>
              <a:custGeom>
                <a:avLst/>
                <a:gdLst>
                  <a:gd name="T0" fmla="*/ 10800 w 21600"/>
                  <a:gd name="T1" fmla="*/ 0 h 21600"/>
                  <a:gd name="T2" fmla="*/ 21600 w 21600"/>
                  <a:gd name="T3" fmla="*/ 7782 h 21600"/>
                  <a:gd name="T4" fmla="*/ 0 w 21600"/>
                  <a:gd name="T5" fmla="*/ 7782 h 21600"/>
                  <a:gd name="T6" fmla="*/ 10800 w 21600"/>
                  <a:gd name="T7" fmla="*/ 21600 h 21600"/>
                  <a:gd name="T8" fmla="*/ 3556 w 21600"/>
                  <a:gd name="T9" fmla="*/ 2188 h 21600"/>
                  <a:gd name="T10" fmla="*/ 18277 w 21600"/>
                  <a:gd name="T11" fmla="*/ 9282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rgbClr val="FFFFCC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9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48691" y="2119830"/>
                <a:ext cx="3178643" cy="205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Freeform 97"/>
              <p:cNvSpPr>
                <a:spLocks noChangeAspect="1"/>
              </p:cNvSpPr>
              <p:nvPr/>
            </p:nvSpPr>
            <p:spPr bwMode="auto">
              <a:xfrm rot="324265" flipH="1">
                <a:off x="1049451" y="3756839"/>
                <a:ext cx="710444" cy="133799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8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97"/>
              <p:cNvSpPr>
                <a:spLocks noChangeAspect="1"/>
              </p:cNvSpPr>
              <p:nvPr/>
            </p:nvSpPr>
            <p:spPr bwMode="auto">
              <a:xfrm rot="324265" flipH="1">
                <a:off x="1027330" y="3790020"/>
                <a:ext cx="710444" cy="133799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00FF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72" name="Group 75"/>
              <p:cNvGrpSpPr/>
              <p:nvPr/>
            </p:nvGrpSpPr>
            <p:grpSpPr>
              <a:xfrm>
                <a:off x="2111244" y="3723657"/>
                <a:ext cx="743625" cy="200162"/>
                <a:chOff x="3201202" y="5921186"/>
                <a:chExt cx="853865" cy="229835"/>
              </a:xfrm>
            </p:grpSpPr>
            <p:sp>
              <p:nvSpPr>
                <p:cNvPr id="79" name="Freeform 97"/>
                <p:cNvSpPr>
                  <a:spLocks noChangeAspect="1"/>
                </p:cNvSpPr>
                <p:nvPr/>
              </p:nvSpPr>
              <p:spPr bwMode="auto">
                <a:xfrm rot="324265" flipH="1">
                  <a:off x="3239303" y="5921186"/>
                  <a:ext cx="815764" cy="153634"/>
                </a:xfrm>
                <a:custGeom>
                  <a:avLst/>
                  <a:gdLst>
                    <a:gd name="T0" fmla="*/ 0 w 389"/>
                    <a:gd name="T1" fmla="*/ 2147483647 h 177"/>
                    <a:gd name="T2" fmla="*/ 2147483647 w 389"/>
                    <a:gd name="T3" fmla="*/ 2147483647 h 177"/>
                    <a:gd name="T4" fmla="*/ 2147483647 w 389"/>
                    <a:gd name="T5" fmla="*/ 2147483647 h 177"/>
                    <a:gd name="T6" fmla="*/ 2147483647 w 389"/>
                    <a:gd name="T7" fmla="*/ 2147483647 h 177"/>
                    <a:gd name="T8" fmla="*/ 2147483647 w 389"/>
                    <a:gd name="T9" fmla="*/ 2147483647 h 177"/>
                    <a:gd name="T10" fmla="*/ 2147483647 w 389"/>
                    <a:gd name="T11" fmla="*/ 2147483647 h 177"/>
                    <a:gd name="T12" fmla="*/ 2147483647 w 389"/>
                    <a:gd name="T13" fmla="*/ 2147483647 h 177"/>
                    <a:gd name="T14" fmla="*/ 2147483647 w 389"/>
                    <a:gd name="T15" fmla="*/ 2147483647 h 177"/>
                    <a:gd name="T16" fmla="*/ 2147483647 w 389"/>
                    <a:gd name="T17" fmla="*/ 2147483647 h 1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9"/>
                    <a:gd name="T28" fmla="*/ 0 h 177"/>
                    <a:gd name="T29" fmla="*/ 389 w 389"/>
                    <a:gd name="T30" fmla="*/ 177 h 17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9" h="177">
                      <a:moveTo>
                        <a:pt x="0" y="3"/>
                      </a:moveTo>
                      <a:cubicBezTo>
                        <a:pt x="0" y="3"/>
                        <a:pt x="77" y="31"/>
                        <a:pt x="97" y="41"/>
                      </a:cubicBezTo>
                      <a:cubicBezTo>
                        <a:pt x="117" y="51"/>
                        <a:pt x="109" y="45"/>
                        <a:pt x="118" y="63"/>
                      </a:cubicBezTo>
                      <a:cubicBezTo>
                        <a:pt x="127" y="81"/>
                        <a:pt x="136" y="159"/>
                        <a:pt x="149" y="149"/>
                      </a:cubicBezTo>
                      <a:cubicBezTo>
                        <a:pt x="162" y="139"/>
                        <a:pt x="182" y="0"/>
                        <a:pt x="197" y="5"/>
                      </a:cubicBezTo>
                      <a:cubicBezTo>
                        <a:pt x="212" y="10"/>
                        <a:pt x="221" y="177"/>
                        <a:pt x="237" y="177"/>
                      </a:cubicBezTo>
                      <a:cubicBezTo>
                        <a:pt x="253" y="177"/>
                        <a:pt x="276" y="10"/>
                        <a:pt x="293" y="5"/>
                      </a:cubicBezTo>
                      <a:cubicBezTo>
                        <a:pt x="310" y="0"/>
                        <a:pt x="325" y="141"/>
                        <a:pt x="341" y="149"/>
                      </a:cubicBezTo>
                      <a:cubicBezTo>
                        <a:pt x="357" y="157"/>
                        <a:pt x="373" y="105"/>
                        <a:pt x="389" y="53"/>
                      </a:cubicBezTo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FF0000">
                      <a:alpha val="40000"/>
                    </a:srgbClr>
                  </a:solidFill>
                  <a:round/>
                  <a:headEnd type="triangle" w="med" len="lg"/>
                  <a:tailEnd/>
                </a:ln>
              </p:spPr>
              <p:txBody>
                <a:bodyPr/>
                <a:lstStyle/>
                <a:p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97"/>
                <p:cNvSpPr>
                  <a:spLocks noChangeAspect="1"/>
                </p:cNvSpPr>
                <p:nvPr/>
              </p:nvSpPr>
              <p:spPr bwMode="auto">
                <a:xfrm rot="324265" flipH="1">
                  <a:off x="3226602" y="5959287"/>
                  <a:ext cx="815764" cy="153634"/>
                </a:xfrm>
                <a:custGeom>
                  <a:avLst/>
                  <a:gdLst>
                    <a:gd name="T0" fmla="*/ 0 w 389"/>
                    <a:gd name="T1" fmla="*/ 2147483647 h 177"/>
                    <a:gd name="T2" fmla="*/ 2147483647 w 389"/>
                    <a:gd name="T3" fmla="*/ 2147483647 h 177"/>
                    <a:gd name="T4" fmla="*/ 2147483647 w 389"/>
                    <a:gd name="T5" fmla="*/ 2147483647 h 177"/>
                    <a:gd name="T6" fmla="*/ 2147483647 w 389"/>
                    <a:gd name="T7" fmla="*/ 2147483647 h 177"/>
                    <a:gd name="T8" fmla="*/ 2147483647 w 389"/>
                    <a:gd name="T9" fmla="*/ 2147483647 h 177"/>
                    <a:gd name="T10" fmla="*/ 2147483647 w 389"/>
                    <a:gd name="T11" fmla="*/ 2147483647 h 177"/>
                    <a:gd name="T12" fmla="*/ 2147483647 w 389"/>
                    <a:gd name="T13" fmla="*/ 2147483647 h 177"/>
                    <a:gd name="T14" fmla="*/ 2147483647 w 389"/>
                    <a:gd name="T15" fmla="*/ 2147483647 h 177"/>
                    <a:gd name="T16" fmla="*/ 2147483647 w 389"/>
                    <a:gd name="T17" fmla="*/ 2147483647 h 1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9"/>
                    <a:gd name="T28" fmla="*/ 0 h 177"/>
                    <a:gd name="T29" fmla="*/ 389 w 389"/>
                    <a:gd name="T30" fmla="*/ 177 h 17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9" h="177">
                      <a:moveTo>
                        <a:pt x="0" y="3"/>
                      </a:moveTo>
                      <a:cubicBezTo>
                        <a:pt x="0" y="3"/>
                        <a:pt x="77" y="31"/>
                        <a:pt x="97" y="41"/>
                      </a:cubicBezTo>
                      <a:cubicBezTo>
                        <a:pt x="117" y="51"/>
                        <a:pt x="109" y="45"/>
                        <a:pt x="118" y="63"/>
                      </a:cubicBezTo>
                      <a:cubicBezTo>
                        <a:pt x="127" y="81"/>
                        <a:pt x="136" y="159"/>
                        <a:pt x="149" y="149"/>
                      </a:cubicBezTo>
                      <a:cubicBezTo>
                        <a:pt x="162" y="139"/>
                        <a:pt x="182" y="0"/>
                        <a:pt x="197" y="5"/>
                      </a:cubicBezTo>
                      <a:cubicBezTo>
                        <a:pt x="212" y="10"/>
                        <a:pt x="221" y="177"/>
                        <a:pt x="237" y="177"/>
                      </a:cubicBezTo>
                      <a:cubicBezTo>
                        <a:pt x="253" y="177"/>
                        <a:pt x="276" y="10"/>
                        <a:pt x="293" y="5"/>
                      </a:cubicBezTo>
                      <a:cubicBezTo>
                        <a:pt x="310" y="0"/>
                        <a:pt x="325" y="141"/>
                        <a:pt x="341" y="149"/>
                      </a:cubicBezTo>
                      <a:cubicBezTo>
                        <a:pt x="357" y="157"/>
                        <a:pt x="373" y="105"/>
                        <a:pt x="389" y="53"/>
                      </a:cubicBezTo>
                    </a:path>
                  </a:pathLst>
                </a:custGeom>
                <a:noFill/>
                <a:ln w="38100">
                  <a:solidFill>
                    <a:srgbClr val="008000">
                      <a:alpha val="40000"/>
                    </a:srgbClr>
                  </a:solidFill>
                  <a:round/>
                  <a:headEnd type="triangle" w="med" len="lg"/>
                  <a:tailEnd/>
                </a:ln>
              </p:spPr>
              <p:txBody>
                <a:bodyPr/>
                <a:lstStyle/>
                <a:p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Freeform 97"/>
                <p:cNvSpPr>
                  <a:spLocks noChangeAspect="1"/>
                </p:cNvSpPr>
                <p:nvPr/>
              </p:nvSpPr>
              <p:spPr bwMode="auto">
                <a:xfrm rot="324265" flipH="1">
                  <a:off x="3201202" y="5997387"/>
                  <a:ext cx="815764" cy="153634"/>
                </a:xfrm>
                <a:custGeom>
                  <a:avLst/>
                  <a:gdLst>
                    <a:gd name="T0" fmla="*/ 0 w 389"/>
                    <a:gd name="T1" fmla="*/ 2147483647 h 177"/>
                    <a:gd name="T2" fmla="*/ 2147483647 w 389"/>
                    <a:gd name="T3" fmla="*/ 2147483647 h 177"/>
                    <a:gd name="T4" fmla="*/ 2147483647 w 389"/>
                    <a:gd name="T5" fmla="*/ 2147483647 h 177"/>
                    <a:gd name="T6" fmla="*/ 2147483647 w 389"/>
                    <a:gd name="T7" fmla="*/ 2147483647 h 177"/>
                    <a:gd name="T8" fmla="*/ 2147483647 w 389"/>
                    <a:gd name="T9" fmla="*/ 2147483647 h 177"/>
                    <a:gd name="T10" fmla="*/ 2147483647 w 389"/>
                    <a:gd name="T11" fmla="*/ 2147483647 h 177"/>
                    <a:gd name="T12" fmla="*/ 2147483647 w 389"/>
                    <a:gd name="T13" fmla="*/ 2147483647 h 177"/>
                    <a:gd name="T14" fmla="*/ 2147483647 w 389"/>
                    <a:gd name="T15" fmla="*/ 2147483647 h 177"/>
                    <a:gd name="T16" fmla="*/ 2147483647 w 389"/>
                    <a:gd name="T17" fmla="*/ 2147483647 h 1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9"/>
                    <a:gd name="T28" fmla="*/ 0 h 177"/>
                    <a:gd name="T29" fmla="*/ 389 w 389"/>
                    <a:gd name="T30" fmla="*/ 177 h 17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9" h="177">
                      <a:moveTo>
                        <a:pt x="0" y="3"/>
                      </a:moveTo>
                      <a:cubicBezTo>
                        <a:pt x="0" y="3"/>
                        <a:pt x="77" y="31"/>
                        <a:pt x="97" y="41"/>
                      </a:cubicBezTo>
                      <a:cubicBezTo>
                        <a:pt x="117" y="51"/>
                        <a:pt x="109" y="45"/>
                        <a:pt x="118" y="63"/>
                      </a:cubicBezTo>
                      <a:cubicBezTo>
                        <a:pt x="127" y="81"/>
                        <a:pt x="136" y="159"/>
                        <a:pt x="149" y="149"/>
                      </a:cubicBezTo>
                      <a:cubicBezTo>
                        <a:pt x="162" y="139"/>
                        <a:pt x="182" y="0"/>
                        <a:pt x="197" y="5"/>
                      </a:cubicBezTo>
                      <a:cubicBezTo>
                        <a:pt x="212" y="10"/>
                        <a:pt x="221" y="177"/>
                        <a:pt x="237" y="177"/>
                      </a:cubicBezTo>
                      <a:cubicBezTo>
                        <a:pt x="253" y="177"/>
                        <a:pt x="276" y="10"/>
                        <a:pt x="293" y="5"/>
                      </a:cubicBezTo>
                      <a:cubicBezTo>
                        <a:pt x="310" y="0"/>
                        <a:pt x="325" y="141"/>
                        <a:pt x="341" y="149"/>
                      </a:cubicBezTo>
                      <a:cubicBezTo>
                        <a:pt x="357" y="157"/>
                        <a:pt x="373" y="105"/>
                        <a:pt x="389" y="53"/>
                      </a:cubicBezTo>
                    </a:path>
                  </a:pathLst>
                </a:custGeom>
                <a:noFill/>
                <a:ln w="38100">
                  <a:solidFill>
                    <a:srgbClr val="0000FF">
                      <a:alpha val="40000"/>
                    </a:srgbClr>
                  </a:solidFill>
                  <a:round/>
                  <a:headEnd type="triangle" w="med" len="lg"/>
                  <a:tailEnd/>
                </a:ln>
              </p:spPr>
              <p:txBody>
                <a:bodyPr/>
                <a:lstStyle/>
                <a:p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3" name="Freeform 97"/>
              <p:cNvSpPr>
                <a:spLocks noChangeAspect="1"/>
              </p:cNvSpPr>
              <p:nvPr/>
            </p:nvSpPr>
            <p:spPr bwMode="auto">
              <a:xfrm rot="18439921" flipH="1">
                <a:off x="3012270" y="2858970"/>
                <a:ext cx="1329567" cy="232235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57150">
                <a:solidFill>
                  <a:srgbClr val="0000FF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97"/>
              <p:cNvSpPr>
                <a:spLocks noChangeAspect="1"/>
              </p:cNvSpPr>
              <p:nvPr/>
            </p:nvSpPr>
            <p:spPr bwMode="auto">
              <a:xfrm rot="13795789" flipH="1">
                <a:off x="1789740" y="2709613"/>
                <a:ext cx="1453814" cy="216159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57150">
                <a:solidFill>
                  <a:srgbClr val="FF0000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97"/>
              <p:cNvSpPr>
                <a:spLocks noChangeAspect="1"/>
              </p:cNvSpPr>
              <p:nvPr/>
            </p:nvSpPr>
            <p:spPr bwMode="auto">
              <a:xfrm rot="17112754" flipH="1">
                <a:off x="2755224" y="2805368"/>
                <a:ext cx="1106018" cy="208298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57150">
                <a:solidFill>
                  <a:srgbClr val="008000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76" name="Group 76"/>
              <p:cNvGrpSpPr/>
              <p:nvPr/>
            </p:nvGrpSpPr>
            <p:grpSpPr>
              <a:xfrm>
                <a:off x="2758352" y="3313629"/>
                <a:ext cx="522378" cy="858690"/>
                <a:chOff x="3156841" y="4294673"/>
                <a:chExt cx="599819" cy="985987"/>
              </a:xfrm>
            </p:grpSpPr>
            <p:sp>
              <p:nvSpPr>
                <p:cNvPr id="77" name="Isosceles Triangle 76"/>
                <p:cNvSpPr/>
                <p:nvPr/>
              </p:nvSpPr>
              <p:spPr>
                <a:xfrm rot="8952353" flipH="1" flipV="1">
                  <a:off x="3156841" y="4294673"/>
                  <a:ext cx="589053" cy="211090"/>
                </a:xfrm>
                <a:prstGeom prst="triangle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>
                  <a:off x="3253740" y="4335780"/>
                  <a:ext cx="502920" cy="944880"/>
                </a:xfrm>
                <a:custGeom>
                  <a:avLst/>
                  <a:gdLst>
                    <a:gd name="connsiteX0" fmla="*/ 0 w 502920"/>
                    <a:gd name="connsiteY0" fmla="*/ 304800 h 944880"/>
                    <a:gd name="connsiteX1" fmla="*/ 7620 w 502920"/>
                    <a:gd name="connsiteY1" fmla="*/ 944880 h 944880"/>
                    <a:gd name="connsiteX2" fmla="*/ 502920 w 502920"/>
                    <a:gd name="connsiteY2" fmla="*/ 617220 h 944880"/>
                    <a:gd name="connsiteX3" fmla="*/ 502920 w 502920"/>
                    <a:gd name="connsiteY3" fmla="*/ 0 h 944880"/>
                    <a:gd name="connsiteX4" fmla="*/ 0 w 502920"/>
                    <a:gd name="connsiteY4" fmla="*/ 304800 h 944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2920" h="944880">
                      <a:moveTo>
                        <a:pt x="0" y="304800"/>
                      </a:moveTo>
                      <a:lnTo>
                        <a:pt x="7620" y="944880"/>
                      </a:lnTo>
                      <a:lnTo>
                        <a:pt x="502920" y="617220"/>
                      </a:lnTo>
                      <a:lnTo>
                        <a:pt x="502920" y="0"/>
                      </a:lnTo>
                      <a:lnTo>
                        <a:pt x="0" y="3048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2" name="Freeform 97"/>
            <p:cNvSpPr>
              <a:spLocks noChangeAspect="1"/>
            </p:cNvSpPr>
            <p:nvPr/>
          </p:nvSpPr>
          <p:spPr bwMode="auto">
            <a:xfrm rot="2519368">
              <a:off x="436732" y="4885752"/>
              <a:ext cx="1918063" cy="2021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pic>
        <p:nvPicPr>
          <p:cNvPr id="19252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228" y="3904343"/>
            <a:ext cx="3185886" cy="32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Detectors: CCD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05425" y="1453978"/>
            <a:ext cx="3388634" cy="476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 dirty="0" smtClean="0"/>
              <a:t>Pros: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Fast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Efficient (~80 % quantum yield)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Full visible spectrum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Wins you the 2006 Nobel Prize 	(Smith and Boyle)</a:t>
            </a:r>
          </a:p>
          <a:p>
            <a:pPr>
              <a:spcAft>
                <a:spcPts val="1000"/>
              </a:spcAft>
            </a:pPr>
            <a:endParaRPr lang="en-US" dirty="0" smtClean="0"/>
          </a:p>
          <a:p>
            <a:pPr>
              <a:spcAft>
                <a:spcPts val="1000"/>
              </a:spcAft>
            </a:pPr>
            <a:r>
              <a:rPr lang="en-US" sz="2000" b="1" u="sng" dirty="0" smtClean="0"/>
              <a:t>Cons: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Lower dynamic range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Fast (&lt;50 ns)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Gaps between pixels</a:t>
            </a:r>
          </a:p>
          <a:p>
            <a:pPr marL="228600">
              <a:spcAft>
                <a:spcPts val="1000"/>
              </a:spcAft>
            </a:pPr>
            <a:r>
              <a:rPr lang="en-US" dirty="0" smtClean="0"/>
              <a:t>Expensive (~$10,000-20,000)</a:t>
            </a:r>
          </a:p>
        </p:txBody>
      </p:sp>
      <p:pic>
        <p:nvPicPr>
          <p:cNvPr id="192514" name="Picture 2" descr="http://www.olympusmicro.com/primer/digitalimaging/concepts/images/ccdanatomyfigur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705" y="1322387"/>
            <a:ext cx="4770569" cy="4218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4400" y="382905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Structure</a:t>
            </a:r>
            <a:r>
              <a:rPr lang="en-US" u="sng" dirty="0" smtClean="0"/>
              <a:t> Differentiation</a:t>
            </a:r>
            <a:endParaRPr lang="en-US" u="sng" dirty="0"/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590550" y="4572000"/>
          <a:ext cx="1430073" cy="1524000"/>
        </p:xfrm>
        <a:graphic>
          <a:graphicData uri="http://schemas.openxmlformats.org/presentationml/2006/ole">
            <p:oleObj spid="_x0000_s107529" name="CS ChemDraw Drawing" r:id="rId4" imgW="1284120" imgH="1369800" progId="ChemDraw.Document.6.0">
              <p:embed/>
            </p:oleObj>
          </a:graphicData>
        </a:graphic>
      </p:graphicFrame>
      <p:graphicFrame>
        <p:nvGraphicFramePr>
          <p:cNvPr id="9" name="Object 11"/>
          <p:cNvGraphicFramePr>
            <a:graphicFrameLocks noChangeAspect="1"/>
          </p:cNvGraphicFramePr>
          <p:nvPr/>
        </p:nvGraphicFramePr>
        <p:xfrm>
          <a:off x="2600325" y="4572000"/>
          <a:ext cx="1430073" cy="1524000"/>
        </p:xfrm>
        <a:graphic>
          <a:graphicData uri="http://schemas.openxmlformats.org/presentationml/2006/ole">
            <p:oleObj spid="_x0000_s107530" name="CS ChemDraw Drawing" r:id="rId5" imgW="1284120" imgH="1369800" progId="ChemDraw.Document.6.0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>
          <a:xfrm>
            <a:off x="657501" y="6111359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214 nm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781576" y="6092309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253 nm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13859" y="4250809"/>
            <a:ext cx="1757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Levopimaric</a:t>
            </a:r>
            <a:r>
              <a:rPr lang="en-US" dirty="0" smtClean="0"/>
              <a:t> acid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09802" y="4254500"/>
            <a:ext cx="1292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Abietic</a:t>
            </a:r>
            <a:r>
              <a:rPr lang="en-US" dirty="0" smtClean="0"/>
              <a:t> Acid</a:t>
            </a:r>
            <a:endParaRPr lang="en-US" dirty="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Absorption Spectroscopy in Action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" y="97155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HPLC</a:t>
            </a:r>
            <a:endParaRPr lang="en-US" u="sng" dirty="0"/>
          </a:p>
        </p:txBody>
      </p:sp>
      <p:grpSp>
        <p:nvGrpSpPr>
          <p:cNvPr id="25" name="Group 24"/>
          <p:cNvGrpSpPr/>
          <p:nvPr/>
        </p:nvGrpSpPr>
        <p:grpSpPr>
          <a:xfrm>
            <a:off x="594368" y="1511300"/>
            <a:ext cx="3389613" cy="1990725"/>
            <a:chOff x="594368" y="1625600"/>
            <a:chExt cx="3389613" cy="1990725"/>
          </a:xfrm>
        </p:grpSpPr>
        <p:pic>
          <p:nvPicPr>
            <p:cNvPr id="107526" name="Picture 6" descr="http://www.drugs-forum.com/photopost/data/711/HPLC_chromatogram_UV_VIS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4368" y="1625600"/>
              <a:ext cx="3389613" cy="1990725"/>
            </a:xfrm>
            <a:prstGeom prst="rect">
              <a:avLst/>
            </a:prstGeom>
            <a:noFill/>
          </p:spPr>
        </p:pic>
        <p:cxnSp>
          <p:nvCxnSpPr>
            <p:cNvPr id="20" name="Straight Arrow Connector 19"/>
            <p:cNvCxnSpPr/>
            <p:nvPr/>
          </p:nvCxnSpPr>
          <p:spPr>
            <a:xfrm flipV="1">
              <a:off x="2348192" y="2505075"/>
              <a:ext cx="433108" cy="35242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486400" y="183509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 smtClean="0"/>
              <a:t>p</a:t>
            </a:r>
            <a:r>
              <a:rPr lang="en-US" sz="2000" i="1" u="sng" dirty="0" err="1" smtClean="0"/>
              <a:t>K</a:t>
            </a:r>
            <a:r>
              <a:rPr lang="en-US" sz="2000" i="1" u="sng" baseline="-25000" dirty="0" err="1" smtClean="0"/>
              <a:t>a</a:t>
            </a:r>
            <a:r>
              <a:rPr lang="en-US" sz="2000" u="sng" dirty="0" smtClean="0"/>
              <a:t> Determination</a:t>
            </a:r>
            <a:endParaRPr lang="en-US" u="sng" dirty="0"/>
          </a:p>
        </p:txBody>
      </p:sp>
      <p:pic>
        <p:nvPicPr>
          <p:cNvPr id="1075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62525" y="2838450"/>
            <a:ext cx="2559050" cy="197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5314950" y="2349500"/>
            <a:ext cx="18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Yellow (pH &gt; 4.4)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426075" y="4883150"/>
            <a:ext cx="18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 (pH &gt; 3.2)</a:t>
            </a:r>
            <a:endParaRPr lang="en-US" dirty="0"/>
          </a:p>
        </p:txBody>
      </p:sp>
      <p:pic>
        <p:nvPicPr>
          <p:cNvPr id="1075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0500" y="3819525"/>
            <a:ext cx="766537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29551" y="2381250"/>
            <a:ext cx="727074" cy="125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2055" y="815608"/>
            <a:ext cx="2677888" cy="27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442686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Area Detector Calibration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flipH="1">
            <a:off x="4822416" y="1627523"/>
            <a:ext cx="120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650 nm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72343" y="754750"/>
            <a:ext cx="1103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Detector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384795" y="4548408"/>
            <a:ext cx="3925950" cy="1953990"/>
            <a:chOff x="436732" y="4049469"/>
            <a:chExt cx="4810515" cy="2394248"/>
          </a:xfrm>
        </p:grpSpPr>
        <p:sp>
          <p:nvSpPr>
            <p:cNvPr id="34" name="Freeform 97"/>
            <p:cNvSpPr>
              <a:spLocks noChangeAspect="1"/>
            </p:cNvSpPr>
            <p:nvPr/>
          </p:nvSpPr>
          <p:spPr bwMode="auto">
            <a:xfrm rot="5844755">
              <a:off x="1857111" y="4713252"/>
              <a:ext cx="1106018" cy="208298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57150">
              <a:solidFill>
                <a:srgbClr val="FFFF00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35" name="Group 20"/>
            <p:cNvGrpSpPr/>
            <p:nvPr/>
          </p:nvGrpSpPr>
          <p:grpSpPr>
            <a:xfrm flipH="1">
              <a:off x="449932" y="4049469"/>
              <a:ext cx="4797315" cy="2394248"/>
              <a:chOff x="130019" y="2090786"/>
              <a:chExt cx="4797315" cy="2394248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130019" y="2973346"/>
                <a:ext cx="1195211" cy="490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Source</a:t>
                </a:r>
                <a:endParaRPr lang="en-US" sz="20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108174" y="3313065"/>
                <a:ext cx="566807" cy="452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h</a:t>
                </a:r>
                <a:r>
                  <a:rPr lang="en-US" dirty="0" err="1" smtClean="0">
                    <a:latin typeface="Symbol" pitchFamily="18" charset="2"/>
                  </a:rPr>
                  <a:t>n</a:t>
                </a:r>
                <a:endParaRPr lang="en-US" dirty="0">
                  <a:latin typeface="Symbol" pitchFamily="18" charset="2"/>
                </a:endParaRPr>
              </a:p>
            </p:txBody>
          </p:sp>
          <p:sp>
            <p:nvSpPr>
              <p:cNvPr id="39" name="Cube 38"/>
              <p:cNvSpPr/>
              <p:nvPr/>
            </p:nvSpPr>
            <p:spPr>
              <a:xfrm>
                <a:off x="1844113" y="3434381"/>
                <a:ext cx="237336" cy="596642"/>
              </a:xfrm>
              <a:prstGeom prst="cube">
                <a:avLst>
                  <a:gd name="adj" fmla="val 31624"/>
                </a:avLst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321584" y="3994305"/>
                <a:ext cx="1248150" cy="490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Sample</a:t>
                </a:r>
                <a:endParaRPr lang="en-US" sz="2000" dirty="0"/>
              </a:p>
            </p:txBody>
          </p:sp>
          <p:sp>
            <p:nvSpPr>
              <p:cNvPr id="41" name="Freeform 97"/>
              <p:cNvSpPr>
                <a:spLocks noChangeAspect="1"/>
              </p:cNvSpPr>
              <p:nvPr/>
            </p:nvSpPr>
            <p:spPr bwMode="auto">
              <a:xfrm rot="324265" flipH="1">
                <a:off x="1060512" y="3723657"/>
                <a:ext cx="710444" cy="133799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0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tebulb"/>
              <p:cNvSpPr>
                <a:spLocks noEditPoints="1" noChangeArrowheads="1"/>
              </p:cNvSpPr>
              <p:nvPr/>
            </p:nvSpPr>
            <p:spPr bwMode="auto">
              <a:xfrm>
                <a:off x="555183" y="3557438"/>
                <a:ext cx="398172" cy="597259"/>
              </a:xfrm>
              <a:custGeom>
                <a:avLst/>
                <a:gdLst>
                  <a:gd name="T0" fmla="*/ 10800 w 21600"/>
                  <a:gd name="T1" fmla="*/ 0 h 21600"/>
                  <a:gd name="T2" fmla="*/ 21600 w 21600"/>
                  <a:gd name="T3" fmla="*/ 7782 h 21600"/>
                  <a:gd name="T4" fmla="*/ 0 w 21600"/>
                  <a:gd name="T5" fmla="*/ 7782 h 21600"/>
                  <a:gd name="T6" fmla="*/ 10800 w 21600"/>
                  <a:gd name="T7" fmla="*/ 21600 h 21600"/>
                  <a:gd name="T8" fmla="*/ 3556 w 21600"/>
                  <a:gd name="T9" fmla="*/ 2188 h 21600"/>
                  <a:gd name="T10" fmla="*/ 18277 w 21600"/>
                  <a:gd name="T11" fmla="*/ 9282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rgbClr val="FFFFCC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48691" y="2119830"/>
                <a:ext cx="3178643" cy="205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" name="Freeform 97"/>
              <p:cNvSpPr>
                <a:spLocks noChangeAspect="1"/>
              </p:cNvSpPr>
              <p:nvPr/>
            </p:nvSpPr>
            <p:spPr bwMode="auto">
              <a:xfrm rot="324265" flipH="1">
                <a:off x="1049451" y="3756839"/>
                <a:ext cx="710444" cy="133799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8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97"/>
              <p:cNvSpPr>
                <a:spLocks noChangeAspect="1"/>
              </p:cNvSpPr>
              <p:nvPr/>
            </p:nvSpPr>
            <p:spPr bwMode="auto">
              <a:xfrm rot="324265" flipH="1">
                <a:off x="1027330" y="3790020"/>
                <a:ext cx="710444" cy="133799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00FF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46" name="Group 75"/>
              <p:cNvGrpSpPr/>
              <p:nvPr/>
            </p:nvGrpSpPr>
            <p:grpSpPr>
              <a:xfrm>
                <a:off x="2111244" y="3723657"/>
                <a:ext cx="743625" cy="200162"/>
                <a:chOff x="3201202" y="5921186"/>
                <a:chExt cx="853865" cy="229835"/>
              </a:xfrm>
            </p:grpSpPr>
            <p:sp>
              <p:nvSpPr>
                <p:cNvPr id="53" name="Freeform 97"/>
                <p:cNvSpPr>
                  <a:spLocks noChangeAspect="1"/>
                </p:cNvSpPr>
                <p:nvPr/>
              </p:nvSpPr>
              <p:spPr bwMode="auto">
                <a:xfrm rot="324265" flipH="1">
                  <a:off x="3239303" y="5921186"/>
                  <a:ext cx="815764" cy="153634"/>
                </a:xfrm>
                <a:custGeom>
                  <a:avLst/>
                  <a:gdLst>
                    <a:gd name="T0" fmla="*/ 0 w 389"/>
                    <a:gd name="T1" fmla="*/ 2147483647 h 177"/>
                    <a:gd name="T2" fmla="*/ 2147483647 w 389"/>
                    <a:gd name="T3" fmla="*/ 2147483647 h 177"/>
                    <a:gd name="T4" fmla="*/ 2147483647 w 389"/>
                    <a:gd name="T5" fmla="*/ 2147483647 h 177"/>
                    <a:gd name="T6" fmla="*/ 2147483647 w 389"/>
                    <a:gd name="T7" fmla="*/ 2147483647 h 177"/>
                    <a:gd name="T8" fmla="*/ 2147483647 w 389"/>
                    <a:gd name="T9" fmla="*/ 2147483647 h 177"/>
                    <a:gd name="T10" fmla="*/ 2147483647 w 389"/>
                    <a:gd name="T11" fmla="*/ 2147483647 h 177"/>
                    <a:gd name="T12" fmla="*/ 2147483647 w 389"/>
                    <a:gd name="T13" fmla="*/ 2147483647 h 177"/>
                    <a:gd name="T14" fmla="*/ 2147483647 w 389"/>
                    <a:gd name="T15" fmla="*/ 2147483647 h 177"/>
                    <a:gd name="T16" fmla="*/ 2147483647 w 389"/>
                    <a:gd name="T17" fmla="*/ 2147483647 h 1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9"/>
                    <a:gd name="T28" fmla="*/ 0 h 177"/>
                    <a:gd name="T29" fmla="*/ 389 w 389"/>
                    <a:gd name="T30" fmla="*/ 177 h 17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9" h="177">
                      <a:moveTo>
                        <a:pt x="0" y="3"/>
                      </a:moveTo>
                      <a:cubicBezTo>
                        <a:pt x="0" y="3"/>
                        <a:pt x="77" y="31"/>
                        <a:pt x="97" y="41"/>
                      </a:cubicBezTo>
                      <a:cubicBezTo>
                        <a:pt x="117" y="51"/>
                        <a:pt x="109" y="45"/>
                        <a:pt x="118" y="63"/>
                      </a:cubicBezTo>
                      <a:cubicBezTo>
                        <a:pt x="127" y="81"/>
                        <a:pt x="136" y="159"/>
                        <a:pt x="149" y="149"/>
                      </a:cubicBezTo>
                      <a:cubicBezTo>
                        <a:pt x="162" y="139"/>
                        <a:pt x="182" y="0"/>
                        <a:pt x="197" y="5"/>
                      </a:cubicBezTo>
                      <a:cubicBezTo>
                        <a:pt x="212" y="10"/>
                        <a:pt x="221" y="177"/>
                        <a:pt x="237" y="177"/>
                      </a:cubicBezTo>
                      <a:cubicBezTo>
                        <a:pt x="253" y="177"/>
                        <a:pt x="276" y="10"/>
                        <a:pt x="293" y="5"/>
                      </a:cubicBezTo>
                      <a:cubicBezTo>
                        <a:pt x="310" y="0"/>
                        <a:pt x="325" y="141"/>
                        <a:pt x="341" y="149"/>
                      </a:cubicBezTo>
                      <a:cubicBezTo>
                        <a:pt x="357" y="157"/>
                        <a:pt x="373" y="105"/>
                        <a:pt x="389" y="53"/>
                      </a:cubicBezTo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FF0000">
                      <a:alpha val="40000"/>
                    </a:srgbClr>
                  </a:solidFill>
                  <a:round/>
                  <a:headEnd type="triangle" w="med" len="lg"/>
                  <a:tailEnd/>
                </a:ln>
              </p:spPr>
              <p:txBody>
                <a:bodyPr/>
                <a:lstStyle/>
                <a:p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Freeform 97"/>
                <p:cNvSpPr>
                  <a:spLocks noChangeAspect="1"/>
                </p:cNvSpPr>
                <p:nvPr/>
              </p:nvSpPr>
              <p:spPr bwMode="auto">
                <a:xfrm rot="324265" flipH="1">
                  <a:off x="3226602" y="5959287"/>
                  <a:ext cx="815764" cy="153634"/>
                </a:xfrm>
                <a:custGeom>
                  <a:avLst/>
                  <a:gdLst>
                    <a:gd name="T0" fmla="*/ 0 w 389"/>
                    <a:gd name="T1" fmla="*/ 2147483647 h 177"/>
                    <a:gd name="T2" fmla="*/ 2147483647 w 389"/>
                    <a:gd name="T3" fmla="*/ 2147483647 h 177"/>
                    <a:gd name="T4" fmla="*/ 2147483647 w 389"/>
                    <a:gd name="T5" fmla="*/ 2147483647 h 177"/>
                    <a:gd name="T6" fmla="*/ 2147483647 w 389"/>
                    <a:gd name="T7" fmla="*/ 2147483647 h 177"/>
                    <a:gd name="T8" fmla="*/ 2147483647 w 389"/>
                    <a:gd name="T9" fmla="*/ 2147483647 h 177"/>
                    <a:gd name="T10" fmla="*/ 2147483647 w 389"/>
                    <a:gd name="T11" fmla="*/ 2147483647 h 177"/>
                    <a:gd name="T12" fmla="*/ 2147483647 w 389"/>
                    <a:gd name="T13" fmla="*/ 2147483647 h 177"/>
                    <a:gd name="T14" fmla="*/ 2147483647 w 389"/>
                    <a:gd name="T15" fmla="*/ 2147483647 h 177"/>
                    <a:gd name="T16" fmla="*/ 2147483647 w 389"/>
                    <a:gd name="T17" fmla="*/ 2147483647 h 1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9"/>
                    <a:gd name="T28" fmla="*/ 0 h 177"/>
                    <a:gd name="T29" fmla="*/ 389 w 389"/>
                    <a:gd name="T30" fmla="*/ 177 h 17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9" h="177">
                      <a:moveTo>
                        <a:pt x="0" y="3"/>
                      </a:moveTo>
                      <a:cubicBezTo>
                        <a:pt x="0" y="3"/>
                        <a:pt x="77" y="31"/>
                        <a:pt x="97" y="41"/>
                      </a:cubicBezTo>
                      <a:cubicBezTo>
                        <a:pt x="117" y="51"/>
                        <a:pt x="109" y="45"/>
                        <a:pt x="118" y="63"/>
                      </a:cubicBezTo>
                      <a:cubicBezTo>
                        <a:pt x="127" y="81"/>
                        <a:pt x="136" y="159"/>
                        <a:pt x="149" y="149"/>
                      </a:cubicBezTo>
                      <a:cubicBezTo>
                        <a:pt x="162" y="139"/>
                        <a:pt x="182" y="0"/>
                        <a:pt x="197" y="5"/>
                      </a:cubicBezTo>
                      <a:cubicBezTo>
                        <a:pt x="212" y="10"/>
                        <a:pt x="221" y="177"/>
                        <a:pt x="237" y="177"/>
                      </a:cubicBezTo>
                      <a:cubicBezTo>
                        <a:pt x="253" y="177"/>
                        <a:pt x="276" y="10"/>
                        <a:pt x="293" y="5"/>
                      </a:cubicBezTo>
                      <a:cubicBezTo>
                        <a:pt x="310" y="0"/>
                        <a:pt x="325" y="141"/>
                        <a:pt x="341" y="149"/>
                      </a:cubicBezTo>
                      <a:cubicBezTo>
                        <a:pt x="357" y="157"/>
                        <a:pt x="373" y="105"/>
                        <a:pt x="389" y="53"/>
                      </a:cubicBezTo>
                    </a:path>
                  </a:pathLst>
                </a:custGeom>
                <a:noFill/>
                <a:ln w="38100">
                  <a:solidFill>
                    <a:srgbClr val="008000">
                      <a:alpha val="40000"/>
                    </a:srgbClr>
                  </a:solidFill>
                  <a:round/>
                  <a:headEnd type="triangle" w="med" len="lg"/>
                  <a:tailEnd/>
                </a:ln>
              </p:spPr>
              <p:txBody>
                <a:bodyPr/>
                <a:lstStyle/>
                <a:p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Freeform 97"/>
                <p:cNvSpPr>
                  <a:spLocks noChangeAspect="1"/>
                </p:cNvSpPr>
                <p:nvPr/>
              </p:nvSpPr>
              <p:spPr bwMode="auto">
                <a:xfrm rot="324265" flipH="1">
                  <a:off x="3201202" y="5997387"/>
                  <a:ext cx="815764" cy="153634"/>
                </a:xfrm>
                <a:custGeom>
                  <a:avLst/>
                  <a:gdLst>
                    <a:gd name="T0" fmla="*/ 0 w 389"/>
                    <a:gd name="T1" fmla="*/ 2147483647 h 177"/>
                    <a:gd name="T2" fmla="*/ 2147483647 w 389"/>
                    <a:gd name="T3" fmla="*/ 2147483647 h 177"/>
                    <a:gd name="T4" fmla="*/ 2147483647 w 389"/>
                    <a:gd name="T5" fmla="*/ 2147483647 h 177"/>
                    <a:gd name="T6" fmla="*/ 2147483647 w 389"/>
                    <a:gd name="T7" fmla="*/ 2147483647 h 177"/>
                    <a:gd name="T8" fmla="*/ 2147483647 w 389"/>
                    <a:gd name="T9" fmla="*/ 2147483647 h 177"/>
                    <a:gd name="T10" fmla="*/ 2147483647 w 389"/>
                    <a:gd name="T11" fmla="*/ 2147483647 h 177"/>
                    <a:gd name="T12" fmla="*/ 2147483647 w 389"/>
                    <a:gd name="T13" fmla="*/ 2147483647 h 177"/>
                    <a:gd name="T14" fmla="*/ 2147483647 w 389"/>
                    <a:gd name="T15" fmla="*/ 2147483647 h 177"/>
                    <a:gd name="T16" fmla="*/ 2147483647 w 389"/>
                    <a:gd name="T17" fmla="*/ 2147483647 h 1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9"/>
                    <a:gd name="T28" fmla="*/ 0 h 177"/>
                    <a:gd name="T29" fmla="*/ 389 w 389"/>
                    <a:gd name="T30" fmla="*/ 177 h 17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9" h="177">
                      <a:moveTo>
                        <a:pt x="0" y="3"/>
                      </a:moveTo>
                      <a:cubicBezTo>
                        <a:pt x="0" y="3"/>
                        <a:pt x="77" y="31"/>
                        <a:pt x="97" y="41"/>
                      </a:cubicBezTo>
                      <a:cubicBezTo>
                        <a:pt x="117" y="51"/>
                        <a:pt x="109" y="45"/>
                        <a:pt x="118" y="63"/>
                      </a:cubicBezTo>
                      <a:cubicBezTo>
                        <a:pt x="127" y="81"/>
                        <a:pt x="136" y="159"/>
                        <a:pt x="149" y="149"/>
                      </a:cubicBezTo>
                      <a:cubicBezTo>
                        <a:pt x="162" y="139"/>
                        <a:pt x="182" y="0"/>
                        <a:pt x="197" y="5"/>
                      </a:cubicBezTo>
                      <a:cubicBezTo>
                        <a:pt x="212" y="10"/>
                        <a:pt x="221" y="177"/>
                        <a:pt x="237" y="177"/>
                      </a:cubicBezTo>
                      <a:cubicBezTo>
                        <a:pt x="253" y="177"/>
                        <a:pt x="276" y="10"/>
                        <a:pt x="293" y="5"/>
                      </a:cubicBezTo>
                      <a:cubicBezTo>
                        <a:pt x="310" y="0"/>
                        <a:pt x="325" y="141"/>
                        <a:pt x="341" y="149"/>
                      </a:cubicBezTo>
                      <a:cubicBezTo>
                        <a:pt x="357" y="157"/>
                        <a:pt x="373" y="105"/>
                        <a:pt x="389" y="53"/>
                      </a:cubicBezTo>
                    </a:path>
                  </a:pathLst>
                </a:custGeom>
                <a:noFill/>
                <a:ln w="38100">
                  <a:solidFill>
                    <a:srgbClr val="0000FF">
                      <a:alpha val="40000"/>
                    </a:srgbClr>
                  </a:solidFill>
                  <a:round/>
                  <a:headEnd type="triangle" w="med" len="lg"/>
                  <a:tailEnd/>
                </a:ln>
              </p:spPr>
              <p:txBody>
                <a:bodyPr/>
                <a:lstStyle/>
                <a:p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47" name="Freeform 97"/>
              <p:cNvSpPr>
                <a:spLocks noChangeAspect="1"/>
              </p:cNvSpPr>
              <p:nvPr/>
            </p:nvSpPr>
            <p:spPr bwMode="auto">
              <a:xfrm rot="18439921" flipH="1">
                <a:off x="3012270" y="2858970"/>
                <a:ext cx="1329567" cy="232235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57150">
                <a:solidFill>
                  <a:srgbClr val="0000FF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97"/>
              <p:cNvSpPr>
                <a:spLocks noChangeAspect="1"/>
              </p:cNvSpPr>
              <p:nvPr/>
            </p:nvSpPr>
            <p:spPr bwMode="auto">
              <a:xfrm rot="13795789" flipH="1">
                <a:off x="1789740" y="2709613"/>
                <a:ext cx="1453814" cy="216159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57150">
                <a:solidFill>
                  <a:srgbClr val="FF0000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97"/>
              <p:cNvSpPr>
                <a:spLocks noChangeAspect="1"/>
              </p:cNvSpPr>
              <p:nvPr/>
            </p:nvSpPr>
            <p:spPr bwMode="auto">
              <a:xfrm rot="17112754" flipH="1">
                <a:off x="2755224" y="2805368"/>
                <a:ext cx="1106018" cy="208298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57150">
                <a:solidFill>
                  <a:srgbClr val="008000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50" name="Group 76"/>
              <p:cNvGrpSpPr/>
              <p:nvPr/>
            </p:nvGrpSpPr>
            <p:grpSpPr>
              <a:xfrm>
                <a:off x="2758352" y="3313629"/>
                <a:ext cx="522378" cy="858690"/>
                <a:chOff x="3156841" y="4294673"/>
                <a:chExt cx="599819" cy="985987"/>
              </a:xfrm>
            </p:grpSpPr>
            <p:sp>
              <p:nvSpPr>
                <p:cNvPr id="51" name="Isosceles Triangle 50"/>
                <p:cNvSpPr/>
                <p:nvPr/>
              </p:nvSpPr>
              <p:spPr>
                <a:xfrm rot="8952353" flipH="1" flipV="1">
                  <a:off x="3156841" y="4294673"/>
                  <a:ext cx="589053" cy="211090"/>
                </a:xfrm>
                <a:prstGeom prst="triangle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Freeform 51"/>
                <p:cNvSpPr/>
                <p:nvPr/>
              </p:nvSpPr>
              <p:spPr>
                <a:xfrm>
                  <a:off x="3253740" y="4335780"/>
                  <a:ext cx="502920" cy="944880"/>
                </a:xfrm>
                <a:custGeom>
                  <a:avLst/>
                  <a:gdLst>
                    <a:gd name="connsiteX0" fmla="*/ 0 w 502920"/>
                    <a:gd name="connsiteY0" fmla="*/ 304800 h 944880"/>
                    <a:gd name="connsiteX1" fmla="*/ 7620 w 502920"/>
                    <a:gd name="connsiteY1" fmla="*/ 944880 h 944880"/>
                    <a:gd name="connsiteX2" fmla="*/ 502920 w 502920"/>
                    <a:gd name="connsiteY2" fmla="*/ 617220 h 944880"/>
                    <a:gd name="connsiteX3" fmla="*/ 502920 w 502920"/>
                    <a:gd name="connsiteY3" fmla="*/ 0 h 944880"/>
                    <a:gd name="connsiteX4" fmla="*/ 0 w 502920"/>
                    <a:gd name="connsiteY4" fmla="*/ 304800 h 944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2920" h="944880">
                      <a:moveTo>
                        <a:pt x="0" y="304800"/>
                      </a:moveTo>
                      <a:lnTo>
                        <a:pt x="7620" y="944880"/>
                      </a:lnTo>
                      <a:lnTo>
                        <a:pt x="502920" y="617220"/>
                      </a:lnTo>
                      <a:lnTo>
                        <a:pt x="502920" y="0"/>
                      </a:lnTo>
                      <a:lnTo>
                        <a:pt x="0" y="3048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6" name="Freeform 97"/>
            <p:cNvSpPr>
              <a:spLocks noChangeAspect="1"/>
            </p:cNvSpPr>
            <p:nvPr/>
          </p:nvSpPr>
          <p:spPr bwMode="auto">
            <a:xfrm rot="2519368">
              <a:off x="436732" y="4885752"/>
              <a:ext cx="1918063" cy="2021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pic>
        <p:nvPicPr>
          <p:cNvPr id="5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4323" y="4359726"/>
            <a:ext cx="2612572" cy="19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Group 56"/>
          <p:cNvGrpSpPr/>
          <p:nvPr/>
        </p:nvGrpSpPr>
        <p:grpSpPr>
          <a:xfrm>
            <a:off x="2836575" y="1115782"/>
            <a:ext cx="4159310" cy="2037997"/>
            <a:chOff x="436732" y="4049469"/>
            <a:chExt cx="4924180" cy="2412771"/>
          </a:xfrm>
        </p:grpSpPr>
        <p:sp>
          <p:nvSpPr>
            <p:cNvPr id="58" name="Freeform 97"/>
            <p:cNvSpPr>
              <a:spLocks noChangeAspect="1"/>
            </p:cNvSpPr>
            <p:nvPr/>
          </p:nvSpPr>
          <p:spPr bwMode="auto">
            <a:xfrm rot="5844755">
              <a:off x="1857111" y="4713252"/>
              <a:ext cx="1106018" cy="208298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57150">
              <a:solidFill>
                <a:srgbClr val="FFFF00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59" name="Group 20"/>
            <p:cNvGrpSpPr/>
            <p:nvPr/>
          </p:nvGrpSpPr>
          <p:grpSpPr>
            <a:xfrm flipH="1">
              <a:off x="449932" y="4049469"/>
              <a:ext cx="4910980" cy="2412771"/>
              <a:chOff x="16354" y="2090786"/>
              <a:chExt cx="4910980" cy="2412771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16354" y="3150450"/>
                <a:ext cx="1184390" cy="473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Source</a:t>
                </a:r>
                <a:endParaRPr lang="en-US" sz="20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09891" y="3367622"/>
                <a:ext cx="696358" cy="437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h</a:t>
                </a:r>
                <a:r>
                  <a:rPr lang="en-US" dirty="0" err="1" smtClean="0">
                    <a:latin typeface="Symbol" pitchFamily="18" charset="2"/>
                  </a:rPr>
                  <a:t>n</a:t>
                </a:r>
                <a:endParaRPr lang="en-US" dirty="0">
                  <a:latin typeface="Symbol" pitchFamily="18" charset="2"/>
                </a:endParaRPr>
              </a:p>
            </p:txBody>
          </p:sp>
          <p:sp>
            <p:nvSpPr>
              <p:cNvPr id="63" name="Cube 62"/>
              <p:cNvSpPr/>
              <p:nvPr/>
            </p:nvSpPr>
            <p:spPr>
              <a:xfrm>
                <a:off x="1844113" y="3434381"/>
                <a:ext cx="237336" cy="596642"/>
              </a:xfrm>
              <a:prstGeom prst="cube">
                <a:avLst>
                  <a:gd name="adj" fmla="val 31624"/>
                </a:avLst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322287" y="4029870"/>
                <a:ext cx="1261024" cy="473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Sample</a:t>
                </a:r>
                <a:endParaRPr lang="en-US" sz="2000" dirty="0"/>
              </a:p>
            </p:txBody>
          </p:sp>
          <p:sp>
            <p:nvSpPr>
              <p:cNvPr id="65" name="Freeform 97"/>
              <p:cNvSpPr>
                <a:spLocks noChangeAspect="1"/>
              </p:cNvSpPr>
              <p:nvPr/>
            </p:nvSpPr>
            <p:spPr bwMode="auto">
              <a:xfrm rot="324265" flipH="1">
                <a:off x="1060512" y="3723657"/>
                <a:ext cx="710444" cy="133799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0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Litebulb"/>
              <p:cNvSpPr>
                <a:spLocks noEditPoints="1" noChangeArrowheads="1"/>
              </p:cNvSpPr>
              <p:nvPr/>
            </p:nvSpPr>
            <p:spPr bwMode="auto">
              <a:xfrm>
                <a:off x="555183" y="3557438"/>
                <a:ext cx="398172" cy="597259"/>
              </a:xfrm>
              <a:custGeom>
                <a:avLst/>
                <a:gdLst>
                  <a:gd name="T0" fmla="*/ 10800 w 21600"/>
                  <a:gd name="T1" fmla="*/ 0 h 21600"/>
                  <a:gd name="T2" fmla="*/ 21600 w 21600"/>
                  <a:gd name="T3" fmla="*/ 7782 h 21600"/>
                  <a:gd name="T4" fmla="*/ 0 w 21600"/>
                  <a:gd name="T5" fmla="*/ 7782 h 21600"/>
                  <a:gd name="T6" fmla="*/ 10800 w 21600"/>
                  <a:gd name="T7" fmla="*/ 21600 h 21600"/>
                  <a:gd name="T8" fmla="*/ 3556 w 21600"/>
                  <a:gd name="T9" fmla="*/ 2188 h 21600"/>
                  <a:gd name="T10" fmla="*/ 18277 w 21600"/>
                  <a:gd name="T11" fmla="*/ 9282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rgbClr val="FFFFCC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48691" y="2119830"/>
                <a:ext cx="3178643" cy="205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8" name="Freeform 97"/>
              <p:cNvSpPr>
                <a:spLocks noChangeAspect="1"/>
              </p:cNvSpPr>
              <p:nvPr/>
            </p:nvSpPr>
            <p:spPr bwMode="auto">
              <a:xfrm rot="324265" flipH="1">
                <a:off x="1049451" y="3756839"/>
                <a:ext cx="710444" cy="133799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8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97"/>
              <p:cNvSpPr>
                <a:spLocks noChangeAspect="1"/>
              </p:cNvSpPr>
              <p:nvPr/>
            </p:nvSpPr>
            <p:spPr bwMode="auto">
              <a:xfrm rot="324265" flipH="1">
                <a:off x="1027330" y="3790020"/>
                <a:ext cx="710444" cy="133799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00FF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70" name="Group 75"/>
              <p:cNvGrpSpPr/>
              <p:nvPr/>
            </p:nvGrpSpPr>
            <p:grpSpPr>
              <a:xfrm>
                <a:off x="2111244" y="3723657"/>
                <a:ext cx="743625" cy="200162"/>
                <a:chOff x="3201202" y="5921186"/>
                <a:chExt cx="853865" cy="229835"/>
              </a:xfrm>
            </p:grpSpPr>
            <p:sp>
              <p:nvSpPr>
                <p:cNvPr id="77" name="Freeform 97"/>
                <p:cNvSpPr>
                  <a:spLocks noChangeAspect="1"/>
                </p:cNvSpPr>
                <p:nvPr/>
              </p:nvSpPr>
              <p:spPr bwMode="auto">
                <a:xfrm rot="324265" flipH="1">
                  <a:off x="3239303" y="5921186"/>
                  <a:ext cx="815764" cy="153634"/>
                </a:xfrm>
                <a:custGeom>
                  <a:avLst/>
                  <a:gdLst>
                    <a:gd name="T0" fmla="*/ 0 w 389"/>
                    <a:gd name="T1" fmla="*/ 2147483647 h 177"/>
                    <a:gd name="T2" fmla="*/ 2147483647 w 389"/>
                    <a:gd name="T3" fmla="*/ 2147483647 h 177"/>
                    <a:gd name="T4" fmla="*/ 2147483647 w 389"/>
                    <a:gd name="T5" fmla="*/ 2147483647 h 177"/>
                    <a:gd name="T6" fmla="*/ 2147483647 w 389"/>
                    <a:gd name="T7" fmla="*/ 2147483647 h 177"/>
                    <a:gd name="T8" fmla="*/ 2147483647 w 389"/>
                    <a:gd name="T9" fmla="*/ 2147483647 h 177"/>
                    <a:gd name="T10" fmla="*/ 2147483647 w 389"/>
                    <a:gd name="T11" fmla="*/ 2147483647 h 177"/>
                    <a:gd name="T12" fmla="*/ 2147483647 w 389"/>
                    <a:gd name="T13" fmla="*/ 2147483647 h 177"/>
                    <a:gd name="T14" fmla="*/ 2147483647 w 389"/>
                    <a:gd name="T15" fmla="*/ 2147483647 h 177"/>
                    <a:gd name="T16" fmla="*/ 2147483647 w 389"/>
                    <a:gd name="T17" fmla="*/ 2147483647 h 1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9"/>
                    <a:gd name="T28" fmla="*/ 0 h 177"/>
                    <a:gd name="T29" fmla="*/ 389 w 389"/>
                    <a:gd name="T30" fmla="*/ 177 h 17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9" h="177">
                      <a:moveTo>
                        <a:pt x="0" y="3"/>
                      </a:moveTo>
                      <a:cubicBezTo>
                        <a:pt x="0" y="3"/>
                        <a:pt x="77" y="31"/>
                        <a:pt x="97" y="41"/>
                      </a:cubicBezTo>
                      <a:cubicBezTo>
                        <a:pt x="117" y="51"/>
                        <a:pt x="109" y="45"/>
                        <a:pt x="118" y="63"/>
                      </a:cubicBezTo>
                      <a:cubicBezTo>
                        <a:pt x="127" y="81"/>
                        <a:pt x="136" y="159"/>
                        <a:pt x="149" y="149"/>
                      </a:cubicBezTo>
                      <a:cubicBezTo>
                        <a:pt x="162" y="139"/>
                        <a:pt x="182" y="0"/>
                        <a:pt x="197" y="5"/>
                      </a:cubicBezTo>
                      <a:cubicBezTo>
                        <a:pt x="212" y="10"/>
                        <a:pt x="221" y="177"/>
                        <a:pt x="237" y="177"/>
                      </a:cubicBezTo>
                      <a:cubicBezTo>
                        <a:pt x="253" y="177"/>
                        <a:pt x="276" y="10"/>
                        <a:pt x="293" y="5"/>
                      </a:cubicBezTo>
                      <a:cubicBezTo>
                        <a:pt x="310" y="0"/>
                        <a:pt x="325" y="141"/>
                        <a:pt x="341" y="149"/>
                      </a:cubicBezTo>
                      <a:cubicBezTo>
                        <a:pt x="357" y="157"/>
                        <a:pt x="373" y="105"/>
                        <a:pt x="389" y="53"/>
                      </a:cubicBezTo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FF0000">
                      <a:alpha val="40000"/>
                    </a:srgbClr>
                  </a:solidFill>
                  <a:round/>
                  <a:headEnd type="triangle" w="med" len="lg"/>
                  <a:tailEnd/>
                </a:ln>
              </p:spPr>
              <p:txBody>
                <a:bodyPr/>
                <a:lstStyle/>
                <a:p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Freeform 97"/>
                <p:cNvSpPr>
                  <a:spLocks noChangeAspect="1"/>
                </p:cNvSpPr>
                <p:nvPr/>
              </p:nvSpPr>
              <p:spPr bwMode="auto">
                <a:xfrm rot="324265" flipH="1">
                  <a:off x="3226602" y="5959287"/>
                  <a:ext cx="815764" cy="153634"/>
                </a:xfrm>
                <a:custGeom>
                  <a:avLst/>
                  <a:gdLst>
                    <a:gd name="T0" fmla="*/ 0 w 389"/>
                    <a:gd name="T1" fmla="*/ 2147483647 h 177"/>
                    <a:gd name="T2" fmla="*/ 2147483647 w 389"/>
                    <a:gd name="T3" fmla="*/ 2147483647 h 177"/>
                    <a:gd name="T4" fmla="*/ 2147483647 w 389"/>
                    <a:gd name="T5" fmla="*/ 2147483647 h 177"/>
                    <a:gd name="T6" fmla="*/ 2147483647 w 389"/>
                    <a:gd name="T7" fmla="*/ 2147483647 h 177"/>
                    <a:gd name="T8" fmla="*/ 2147483647 w 389"/>
                    <a:gd name="T9" fmla="*/ 2147483647 h 177"/>
                    <a:gd name="T10" fmla="*/ 2147483647 w 389"/>
                    <a:gd name="T11" fmla="*/ 2147483647 h 177"/>
                    <a:gd name="T12" fmla="*/ 2147483647 w 389"/>
                    <a:gd name="T13" fmla="*/ 2147483647 h 177"/>
                    <a:gd name="T14" fmla="*/ 2147483647 w 389"/>
                    <a:gd name="T15" fmla="*/ 2147483647 h 177"/>
                    <a:gd name="T16" fmla="*/ 2147483647 w 389"/>
                    <a:gd name="T17" fmla="*/ 2147483647 h 1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9"/>
                    <a:gd name="T28" fmla="*/ 0 h 177"/>
                    <a:gd name="T29" fmla="*/ 389 w 389"/>
                    <a:gd name="T30" fmla="*/ 177 h 17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9" h="177">
                      <a:moveTo>
                        <a:pt x="0" y="3"/>
                      </a:moveTo>
                      <a:cubicBezTo>
                        <a:pt x="0" y="3"/>
                        <a:pt x="77" y="31"/>
                        <a:pt x="97" y="41"/>
                      </a:cubicBezTo>
                      <a:cubicBezTo>
                        <a:pt x="117" y="51"/>
                        <a:pt x="109" y="45"/>
                        <a:pt x="118" y="63"/>
                      </a:cubicBezTo>
                      <a:cubicBezTo>
                        <a:pt x="127" y="81"/>
                        <a:pt x="136" y="159"/>
                        <a:pt x="149" y="149"/>
                      </a:cubicBezTo>
                      <a:cubicBezTo>
                        <a:pt x="162" y="139"/>
                        <a:pt x="182" y="0"/>
                        <a:pt x="197" y="5"/>
                      </a:cubicBezTo>
                      <a:cubicBezTo>
                        <a:pt x="212" y="10"/>
                        <a:pt x="221" y="177"/>
                        <a:pt x="237" y="177"/>
                      </a:cubicBezTo>
                      <a:cubicBezTo>
                        <a:pt x="253" y="177"/>
                        <a:pt x="276" y="10"/>
                        <a:pt x="293" y="5"/>
                      </a:cubicBezTo>
                      <a:cubicBezTo>
                        <a:pt x="310" y="0"/>
                        <a:pt x="325" y="141"/>
                        <a:pt x="341" y="149"/>
                      </a:cubicBezTo>
                      <a:cubicBezTo>
                        <a:pt x="357" y="157"/>
                        <a:pt x="373" y="105"/>
                        <a:pt x="389" y="53"/>
                      </a:cubicBezTo>
                    </a:path>
                  </a:pathLst>
                </a:custGeom>
                <a:noFill/>
                <a:ln w="38100">
                  <a:solidFill>
                    <a:srgbClr val="008000">
                      <a:alpha val="40000"/>
                    </a:srgbClr>
                  </a:solidFill>
                  <a:round/>
                  <a:headEnd type="triangle" w="med" len="lg"/>
                  <a:tailEnd/>
                </a:ln>
              </p:spPr>
              <p:txBody>
                <a:bodyPr/>
                <a:lstStyle/>
                <a:p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Freeform 97"/>
                <p:cNvSpPr>
                  <a:spLocks noChangeAspect="1"/>
                </p:cNvSpPr>
                <p:nvPr/>
              </p:nvSpPr>
              <p:spPr bwMode="auto">
                <a:xfrm rot="324265" flipH="1">
                  <a:off x="3201202" y="5997387"/>
                  <a:ext cx="815764" cy="153634"/>
                </a:xfrm>
                <a:custGeom>
                  <a:avLst/>
                  <a:gdLst>
                    <a:gd name="T0" fmla="*/ 0 w 389"/>
                    <a:gd name="T1" fmla="*/ 2147483647 h 177"/>
                    <a:gd name="T2" fmla="*/ 2147483647 w 389"/>
                    <a:gd name="T3" fmla="*/ 2147483647 h 177"/>
                    <a:gd name="T4" fmla="*/ 2147483647 w 389"/>
                    <a:gd name="T5" fmla="*/ 2147483647 h 177"/>
                    <a:gd name="T6" fmla="*/ 2147483647 w 389"/>
                    <a:gd name="T7" fmla="*/ 2147483647 h 177"/>
                    <a:gd name="T8" fmla="*/ 2147483647 w 389"/>
                    <a:gd name="T9" fmla="*/ 2147483647 h 177"/>
                    <a:gd name="T10" fmla="*/ 2147483647 w 389"/>
                    <a:gd name="T11" fmla="*/ 2147483647 h 177"/>
                    <a:gd name="T12" fmla="*/ 2147483647 w 389"/>
                    <a:gd name="T13" fmla="*/ 2147483647 h 177"/>
                    <a:gd name="T14" fmla="*/ 2147483647 w 389"/>
                    <a:gd name="T15" fmla="*/ 2147483647 h 177"/>
                    <a:gd name="T16" fmla="*/ 2147483647 w 389"/>
                    <a:gd name="T17" fmla="*/ 2147483647 h 1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9"/>
                    <a:gd name="T28" fmla="*/ 0 h 177"/>
                    <a:gd name="T29" fmla="*/ 389 w 389"/>
                    <a:gd name="T30" fmla="*/ 177 h 17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9" h="177">
                      <a:moveTo>
                        <a:pt x="0" y="3"/>
                      </a:moveTo>
                      <a:cubicBezTo>
                        <a:pt x="0" y="3"/>
                        <a:pt x="77" y="31"/>
                        <a:pt x="97" y="41"/>
                      </a:cubicBezTo>
                      <a:cubicBezTo>
                        <a:pt x="117" y="51"/>
                        <a:pt x="109" y="45"/>
                        <a:pt x="118" y="63"/>
                      </a:cubicBezTo>
                      <a:cubicBezTo>
                        <a:pt x="127" y="81"/>
                        <a:pt x="136" y="159"/>
                        <a:pt x="149" y="149"/>
                      </a:cubicBezTo>
                      <a:cubicBezTo>
                        <a:pt x="162" y="139"/>
                        <a:pt x="182" y="0"/>
                        <a:pt x="197" y="5"/>
                      </a:cubicBezTo>
                      <a:cubicBezTo>
                        <a:pt x="212" y="10"/>
                        <a:pt x="221" y="177"/>
                        <a:pt x="237" y="177"/>
                      </a:cubicBezTo>
                      <a:cubicBezTo>
                        <a:pt x="253" y="177"/>
                        <a:pt x="276" y="10"/>
                        <a:pt x="293" y="5"/>
                      </a:cubicBezTo>
                      <a:cubicBezTo>
                        <a:pt x="310" y="0"/>
                        <a:pt x="325" y="141"/>
                        <a:pt x="341" y="149"/>
                      </a:cubicBezTo>
                      <a:cubicBezTo>
                        <a:pt x="357" y="157"/>
                        <a:pt x="373" y="105"/>
                        <a:pt x="389" y="53"/>
                      </a:cubicBezTo>
                    </a:path>
                  </a:pathLst>
                </a:custGeom>
                <a:noFill/>
                <a:ln w="38100">
                  <a:solidFill>
                    <a:srgbClr val="0000FF">
                      <a:alpha val="40000"/>
                    </a:srgbClr>
                  </a:solidFill>
                  <a:round/>
                  <a:headEnd type="triangle" w="med" len="lg"/>
                  <a:tailEnd/>
                </a:ln>
              </p:spPr>
              <p:txBody>
                <a:bodyPr/>
                <a:lstStyle/>
                <a:p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1" name="Freeform 97"/>
              <p:cNvSpPr>
                <a:spLocks noChangeAspect="1"/>
              </p:cNvSpPr>
              <p:nvPr/>
            </p:nvSpPr>
            <p:spPr bwMode="auto">
              <a:xfrm rot="18439921" flipH="1">
                <a:off x="3012270" y="2858970"/>
                <a:ext cx="1329567" cy="232235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57150">
                <a:solidFill>
                  <a:srgbClr val="0000FF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97"/>
              <p:cNvSpPr>
                <a:spLocks noChangeAspect="1"/>
              </p:cNvSpPr>
              <p:nvPr/>
            </p:nvSpPr>
            <p:spPr bwMode="auto">
              <a:xfrm rot="13795789" flipH="1">
                <a:off x="1789740" y="2709613"/>
                <a:ext cx="1453814" cy="216159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57150">
                <a:solidFill>
                  <a:srgbClr val="FF0000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97"/>
              <p:cNvSpPr>
                <a:spLocks noChangeAspect="1"/>
              </p:cNvSpPr>
              <p:nvPr/>
            </p:nvSpPr>
            <p:spPr bwMode="auto">
              <a:xfrm rot="17112754" flipH="1">
                <a:off x="2755224" y="2805368"/>
                <a:ext cx="1106018" cy="208298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57150">
                <a:solidFill>
                  <a:srgbClr val="008000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74" name="Group 76"/>
              <p:cNvGrpSpPr/>
              <p:nvPr/>
            </p:nvGrpSpPr>
            <p:grpSpPr>
              <a:xfrm>
                <a:off x="2758352" y="3313629"/>
                <a:ext cx="522378" cy="858690"/>
                <a:chOff x="3156841" y="4294673"/>
                <a:chExt cx="599819" cy="985987"/>
              </a:xfrm>
            </p:grpSpPr>
            <p:sp>
              <p:nvSpPr>
                <p:cNvPr id="75" name="Isosceles Triangle 74"/>
                <p:cNvSpPr/>
                <p:nvPr/>
              </p:nvSpPr>
              <p:spPr>
                <a:xfrm rot="8952353" flipH="1" flipV="1">
                  <a:off x="3156841" y="4294673"/>
                  <a:ext cx="589053" cy="211090"/>
                </a:xfrm>
                <a:prstGeom prst="triangle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>
                  <a:off x="3253740" y="4335780"/>
                  <a:ext cx="502920" cy="944880"/>
                </a:xfrm>
                <a:custGeom>
                  <a:avLst/>
                  <a:gdLst>
                    <a:gd name="connsiteX0" fmla="*/ 0 w 502920"/>
                    <a:gd name="connsiteY0" fmla="*/ 304800 h 944880"/>
                    <a:gd name="connsiteX1" fmla="*/ 7620 w 502920"/>
                    <a:gd name="connsiteY1" fmla="*/ 944880 h 944880"/>
                    <a:gd name="connsiteX2" fmla="*/ 502920 w 502920"/>
                    <a:gd name="connsiteY2" fmla="*/ 617220 h 944880"/>
                    <a:gd name="connsiteX3" fmla="*/ 502920 w 502920"/>
                    <a:gd name="connsiteY3" fmla="*/ 0 h 944880"/>
                    <a:gd name="connsiteX4" fmla="*/ 0 w 502920"/>
                    <a:gd name="connsiteY4" fmla="*/ 304800 h 944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2920" h="944880">
                      <a:moveTo>
                        <a:pt x="0" y="304800"/>
                      </a:moveTo>
                      <a:lnTo>
                        <a:pt x="7620" y="944880"/>
                      </a:lnTo>
                      <a:lnTo>
                        <a:pt x="502920" y="617220"/>
                      </a:lnTo>
                      <a:lnTo>
                        <a:pt x="502920" y="0"/>
                      </a:lnTo>
                      <a:lnTo>
                        <a:pt x="0" y="3048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0" name="Freeform 97"/>
            <p:cNvSpPr>
              <a:spLocks noChangeAspect="1"/>
            </p:cNvSpPr>
            <p:nvPr/>
          </p:nvSpPr>
          <p:spPr bwMode="auto">
            <a:xfrm rot="2519368">
              <a:off x="436732" y="4885752"/>
              <a:ext cx="1918063" cy="2021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cxnSp>
        <p:nvCxnSpPr>
          <p:cNvPr id="107" name="Straight Arrow Connector 106"/>
          <p:cNvCxnSpPr/>
          <p:nvPr/>
        </p:nvCxnSpPr>
        <p:spPr>
          <a:xfrm>
            <a:off x="3614058" y="3938812"/>
            <a:ext cx="217714" cy="4209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3258454" y="3592289"/>
            <a:ext cx="747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Red?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1328062" y="3156868"/>
            <a:ext cx="1937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Detector Offset</a:t>
            </a:r>
            <a:endParaRPr lang="en-US" sz="2000" b="1" u="sng" dirty="0"/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2460172" y="3938820"/>
            <a:ext cx="217714" cy="4209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2090055" y="3598516"/>
            <a:ext cx="100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Green?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994227" y="3598516"/>
            <a:ext cx="100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Blue?</a:t>
            </a:r>
            <a:endParaRPr lang="en-US" dirty="0"/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1349829" y="3924306"/>
            <a:ext cx="217714" cy="4209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Group 146"/>
          <p:cNvGrpSpPr/>
          <p:nvPr/>
        </p:nvGrpSpPr>
        <p:grpSpPr>
          <a:xfrm>
            <a:off x="5645221" y="4971256"/>
            <a:ext cx="3281799" cy="1552925"/>
            <a:chOff x="1226018" y="4540898"/>
            <a:chExt cx="4021229" cy="1902819"/>
          </a:xfrm>
        </p:grpSpPr>
        <p:sp>
          <p:nvSpPr>
            <p:cNvPr id="148" name="Freeform 97"/>
            <p:cNvSpPr>
              <a:spLocks noChangeAspect="1"/>
            </p:cNvSpPr>
            <p:nvPr/>
          </p:nvSpPr>
          <p:spPr bwMode="auto">
            <a:xfrm rot="5844755">
              <a:off x="1992188" y="4941405"/>
              <a:ext cx="711181" cy="133938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57150">
              <a:solidFill>
                <a:srgbClr val="FFFF00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149" name="Group 20"/>
            <p:cNvGrpSpPr/>
            <p:nvPr/>
          </p:nvGrpSpPr>
          <p:grpSpPr>
            <a:xfrm flipH="1">
              <a:off x="1303590" y="4540898"/>
              <a:ext cx="3943657" cy="1902819"/>
              <a:chOff x="130019" y="2582215"/>
              <a:chExt cx="3943657" cy="1902819"/>
            </a:xfrm>
          </p:grpSpPr>
          <p:sp>
            <p:nvSpPr>
              <p:cNvPr id="151" name="TextBox 150"/>
              <p:cNvSpPr txBox="1"/>
              <p:nvPr/>
            </p:nvSpPr>
            <p:spPr>
              <a:xfrm>
                <a:off x="130019" y="2973346"/>
                <a:ext cx="1195211" cy="490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Source</a:t>
                </a:r>
                <a:endParaRPr lang="en-US" sz="2000" dirty="0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1108174" y="3313065"/>
                <a:ext cx="566807" cy="452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h</a:t>
                </a:r>
                <a:r>
                  <a:rPr lang="en-US" dirty="0" err="1" smtClean="0">
                    <a:latin typeface="Symbol" pitchFamily="18" charset="2"/>
                  </a:rPr>
                  <a:t>n</a:t>
                </a:r>
                <a:endParaRPr lang="en-US" dirty="0">
                  <a:latin typeface="Symbol" pitchFamily="18" charset="2"/>
                </a:endParaRPr>
              </a:p>
            </p:txBody>
          </p:sp>
          <p:sp>
            <p:nvSpPr>
              <p:cNvPr id="153" name="Cube 152"/>
              <p:cNvSpPr/>
              <p:nvPr/>
            </p:nvSpPr>
            <p:spPr>
              <a:xfrm>
                <a:off x="1844113" y="3434381"/>
                <a:ext cx="237336" cy="596642"/>
              </a:xfrm>
              <a:prstGeom prst="cube">
                <a:avLst>
                  <a:gd name="adj" fmla="val 31624"/>
                </a:avLst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1321584" y="3994305"/>
                <a:ext cx="1248150" cy="490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Sample</a:t>
                </a:r>
                <a:endParaRPr lang="en-US" sz="2000" dirty="0"/>
              </a:p>
            </p:txBody>
          </p:sp>
          <p:sp>
            <p:nvSpPr>
              <p:cNvPr id="155" name="Freeform 97"/>
              <p:cNvSpPr>
                <a:spLocks noChangeAspect="1"/>
              </p:cNvSpPr>
              <p:nvPr/>
            </p:nvSpPr>
            <p:spPr bwMode="auto">
              <a:xfrm rot="324265" flipH="1">
                <a:off x="1060512" y="3723657"/>
                <a:ext cx="710444" cy="133799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0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Litebulb"/>
              <p:cNvSpPr>
                <a:spLocks noEditPoints="1" noChangeArrowheads="1"/>
              </p:cNvSpPr>
              <p:nvPr/>
            </p:nvSpPr>
            <p:spPr bwMode="auto">
              <a:xfrm>
                <a:off x="555183" y="3557438"/>
                <a:ext cx="398172" cy="597259"/>
              </a:xfrm>
              <a:custGeom>
                <a:avLst/>
                <a:gdLst>
                  <a:gd name="T0" fmla="*/ 10800 w 21600"/>
                  <a:gd name="T1" fmla="*/ 0 h 21600"/>
                  <a:gd name="T2" fmla="*/ 21600 w 21600"/>
                  <a:gd name="T3" fmla="*/ 7782 h 21600"/>
                  <a:gd name="T4" fmla="*/ 0 w 21600"/>
                  <a:gd name="T5" fmla="*/ 7782 h 21600"/>
                  <a:gd name="T6" fmla="*/ 10800 w 21600"/>
                  <a:gd name="T7" fmla="*/ 21600 h 21600"/>
                  <a:gd name="T8" fmla="*/ 3556 w 21600"/>
                  <a:gd name="T9" fmla="*/ 2188 h 21600"/>
                  <a:gd name="T10" fmla="*/ 18277 w 21600"/>
                  <a:gd name="T11" fmla="*/ 9282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rgbClr val="FFFFCC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7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67408" y="2582215"/>
                <a:ext cx="1506268" cy="314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8" name="Freeform 97"/>
              <p:cNvSpPr>
                <a:spLocks noChangeAspect="1"/>
              </p:cNvSpPr>
              <p:nvPr/>
            </p:nvSpPr>
            <p:spPr bwMode="auto">
              <a:xfrm rot="324265" flipH="1">
                <a:off x="1049451" y="3756839"/>
                <a:ext cx="710444" cy="133799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8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97"/>
              <p:cNvSpPr>
                <a:spLocks noChangeAspect="1"/>
              </p:cNvSpPr>
              <p:nvPr/>
            </p:nvSpPr>
            <p:spPr bwMode="auto">
              <a:xfrm rot="324265" flipH="1">
                <a:off x="1027330" y="3790020"/>
                <a:ext cx="710444" cy="133799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00FF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60" name="Group 75"/>
              <p:cNvGrpSpPr/>
              <p:nvPr/>
            </p:nvGrpSpPr>
            <p:grpSpPr>
              <a:xfrm>
                <a:off x="2111244" y="3723657"/>
                <a:ext cx="743625" cy="200162"/>
                <a:chOff x="3201202" y="5921186"/>
                <a:chExt cx="853865" cy="229835"/>
              </a:xfrm>
            </p:grpSpPr>
            <p:sp>
              <p:nvSpPr>
                <p:cNvPr id="167" name="Freeform 97"/>
                <p:cNvSpPr>
                  <a:spLocks noChangeAspect="1"/>
                </p:cNvSpPr>
                <p:nvPr/>
              </p:nvSpPr>
              <p:spPr bwMode="auto">
                <a:xfrm rot="324265" flipH="1">
                  <a:off x="3239303" y="5921186"/>
                  <a:ext cx="815764" cy="153634"/>
                </a:xfrm>
                <a:custGeom>
                  <a:avLst/>
                  <a:gdLst>
                    <a:gd name="T0" fmla="*/ 0 w 389"/>
                    <a:gd name="T1" fmla="*/ 2147483647 h 177"/>
                    <a:gd name="T2" fmla="*/ 2147483647 w 389"/>
                    <a:gd name="T3" fmla="*/ 2147483647 h 177"/>
                    <a:gd name="T4" fmla="*/ 2147483647 w 389"/>
                    <a:gd name="T5" fmla="*/ 2147483647 h 177"/>
                    <a:gd name="T6" fmla="*/ 2147483647 w 389"/>
                    <a:gd name="T7" fmla="*/ 2147483647 h 177"/>
                    <a:gd name="T8" fmla="*/ 2147483647 w 389"/>
                    <a:gd name="T9" fmla="*/ 2147483647 h 177"/>
                    <a:gd name="T10" fmla="*/ 2147483647 w 389"/>
                    <a:gd name="T11" fmla="*/ 2147483647 h 177"/>
                    <a:gd name="T12" fmla="*/ 2147483647 w 389"/>
                    <a:gd name="T13" fmla="*/ 2147483647 h 177"/>
                    <a:gd name="T14" fmla="*/ 2147483647 w 389"/>
                    <a:gd name="T15" fmla="*/ 2147483647 h 177"/>
                    <a:gd name="T16" fmla="*/ 2147483647 w 389"/>
                    <a:gd name="T17" fmla="*/ 2147483647 h 1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9"/>
                    <a:gd name="T28" fmla="*/ 0 h 177"/>
                    <a:gd name="T29" fmla="*/ 389 w 389"/>
                    <a:gd name="T30" fmla="*/ 177 h 17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9" h="177">
                      <a:moveTo>
                        <a:pt x="0" y="3"/>
                      </a:moveTo>
                      <a:cubicBezTo>
                        <a:pt x="0" y="3"/>
                        <a:pt x="77" y="31"/>
                        <a:pt x="97" y="41"/>
                      </a:cubicBezTo>
                      <a:cubicBezTo>
                        <a:pt x="117" y="51"/>
                        <a:pt x="109" y="45"/>
                        <a:pt x="118" y="63"/>
                      </a:cubicBezTo>
                      <a:cubicBezTo>
                        <a:pt x="127" y="81"/>
                        <a:pt x="136" y="159"/>
                        <a:pt x="149" y="149"/>
                      </a:cubicBezTo>
                      <a:cubicBezTo>
                        <a:pt x="162" y="139"/>
                        <a:pt x="182" y="0"/>
                        <a:pt x="197" y="5"/>
                      </a:cubicBezTo>
                      <a:cubicBezTo>
                        <a:pt x="212" y="10"/>
                        <a:pt x="221" y="177"/>
                        <a:pt x="237" y="177"/>
                      </a:cubicBezTo>
                      <a:cubicBezTo>
                        <a:pt x="253" y="177"/>
                        <a:pt x="276" y="10"/>
                        <a:pt x="293" y="5"/>
                      </a:cubicBezTo>
                      <a:cubicBezTo>
                        <a:pt x="310" y="0"/>
                        <a:pt x="325" y="141"/>
                        <a:pt x="341" y="149"/>
                      </a:cubicBezTo>
                      <a:cubicBezTo>
                        <a:pt x="357" y="157"/>
                        <a:pt x="373" y="105"/>
                        <a:pt x="389" y="53"/>
                      </a:cubicBezTo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FF0000">
                      <a:alpha val="40000"/>
                    </a:srgbClr>
                  </a:solidFill>
                  <a:round/>
                  <a:headEnd type="triangle" w="med" len="lg"/>
                  <a:tailEnd/>
                </a:ln>
              </p:spPr>
              <p:txBody>
                <a:bodyPr/>
                <a:lstStyle/>
                <a:p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97"/>
                <p:cNvSpPr>
                  <a:spLocks noChangeAspect="1"/>
                </p:cNvSpPr>
                <p:nvPr/>
              </p:nvSpPr>
              <p:spPr bwMode="auto">
                <a:xfrm rot="324265" flipH="1">
                  <a:off x="3226602" y="5959287"/>
                  <a:ext cx="815764" cy="153634"/>
                </a:xfrm>
                <a:custGeom>
                  <a:avLst/>
                  <a:gdLst>
                    <a:gd name="T0" fmla="*/ 0 w 389"/>
                    <a:gd name="T1" fmla="*/ 2147483647 h 177"/>
                    <a:gd name="T2" fmla="*/ 2147483647 w 389"/>
                    <a:gd name="T3" fmla="*/ 2147483647 h 177"/>
                    <a:gd name="T4" fmla="*/ 2147483647 w 389"/>
                    <a:gd name="T5" fmla="*/ 2147483647 h 177"/>
                    <a:gd name="T6" fmla="*/ 2147483647 w 389"/>
                    <a:gd name="T7" fmla="*/ 2147483647 h 177"/>
                    <a:gd name="T8" fmla="*/ 2147483647 w 389"/>
                    <a:gd name="T9" fmla="*/ 2147483647 h 177"/>
                    <a:gd name="T10" fmla="*/ 2147483647 w 389"/>
                    <a:gd name="T11" fmla="*/ 2147483647 h 177"/>
                    <a:gd name="T12" fmla="*/ 2147483647 w 389"/>
                    <a:gd name="T13" fmla="*/ 2147483647 h 177"/>
                    <a:gd name="T14" fmla="*/ 2147483647 w 389"/>
                    <a:gd name="T15" fmla="*/ 2147483647 h 177"/>
                    <a:gd name="T16" fmla="*/ 2147483647 w 389"/>
                    <a:gd name="T17" fmla="*/ 2147483647 h 1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9"/>
                    <a:gd name="T28" fmla="*/ 0 h 177"/>
                    <a:gd name="T29" fmla="*/ 389 w 389"/>
                    <a:gd name="T30" fmla="*/ 177 h 17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9" h="177">
                      <a:moveTo>
                        <a:pt x="0" y="3"/>
                      </a:moveTo>
                      <a:cubicBezTo>
                        <a:pt x="0" y="3"/>
                        <a:pt x="77" y="31"/>
                        <a:pt x="97" y="41"/>
                      </a:cubicBezTo>
                      <a:cubicBezTo>
                        <a:pt x="117" y="51"/>
                        <a:pt x="109" y="45"/>
                        <a:pt x="118" y="63"/>
                      </a:cubicBezTo>
                      <a:cubicBezTo>
                        <a:pt x="127" y="81"/>
                        <a:pt x="136" y="159"/>
                        <a:pt x="149" y="149"/>
                      </a:cubicBezTo>
                      <a:cubicBezTo>
                        <a:pt x="162" y="139"/>
                        <a:pt x="182" y="0"/>
                        <a:pt x="197" y="5"/>
                      </a:cubicBezTo>
                      <a:cubicBezTo>
                        <a:pt x="212" y="10"/>
                        <a:pt x="221" y="177"/>
                        <a:pt x="237" y="177"/>
                      </a:cubicBezTo>
                      <a:cubicBezTo>
                        <a:pt x="253" y="177"/>
                        <a:pt x="276" y="10"/>
                        <a:pt x="293" y="5"/>
                      </a:cubicBezTo>
                      <a:cubicBezTo>
                        <a:pt x="310" y="0"/>
                        <a:pt x="325" y="141"/>
                        <a:pt x="341" y="149"/>
                      </a:cubicBezTo>
                      <a:cubicBezTo>
                        <a:pt x="357" y="157"/>
                        <a:pt x="373" y="105"/>
                        <a:pt x="389" y="53"/>
                      </a:cubicBezTo>
                    </a:path>
                  </a:pathLst>
                </a:custGeom>
                <a:noFill/>
                <a:ln w="38100">
                  <a:solidFill>
                    <a:srgbClr val="008000">
                      <a:alpha val="40000"/>
                    </a:srgbClr>
                  </a:solidFill>
                  <a:round/>
                  <a:headEnd type="triangle" w="med" len="lg"/>
                  <a:tailEnd/>
                </a:ln>
              </p:spPr>
              <p:txBody>
                <a:bodyPr/>
                <a:lstStyle/>
                <a:p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97"/>
                <p:cNvSpPr>
                  <a:spLocks noChangeAspect="1"/>
                </p:cNvSpPr>
                <p:nvPr/>
              </p:nvSpPr>
              <p:spPr bwMode="auto">
                <a:xfrm rot="324265" flipH="1">
                  <a:off x="3201202" y="5997387"/>
                  <a:ext cx="815764" cy="153634"/>
                </a:xfrm>
                <a:custGeom>
                  <a:avLst/>
                  <a:gdLst>
                    <a:gd name="T0" fmla="*/ 0 w 389"/>
                    <a:gd name="T1" fmla="*/ 2147483647 h 177"/>
                    <a:gd name="T2" fmla="*/ 2147483647 w 389"/>
                    <a:gd name="T3" fmla="*/ 2147483647 h 177"/>
                    <a:gd name="T4" fmla="*/ 2147483647 w 389"/>
                    <a:gd name="T5" fmla="*/ 2147483647 h 177"/>
                    <a:gd name="T6" fmla="*/ 2147483647 w 389"/>
                    <a:gd name="T7" fmla="*/ 2147483647 h 177"/>
                    <a:gd name="T8" fmla="*/ 2147483647 w 389"/>
                    <a:gd name="T9" fmla="*/ 2147483647 h 177"/>
                    <a:gd name="T10" fmla="*/ 2147483647 w 389"/>
                    <a:gd name="T11" fmla="*/ 2147483647 h 177"/>
                    <a:gd name="T12" fmla="*/ 2147483647 w 389"/>
                    <a:gd name="T13" fmla="*/ 2147483647 h 177"/>
                    <a:gd name="T14" fmla="*/ 2147483647 w 389"/>
                    <a:gd name="T15" fmla="*/ 2147483647 h 177"/>
                    <a:gd name="T16" fmla="*/ 2147483647 w 389"/>
                    <a:gd name="T17" fmla="*/ 2147483647 h 1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9"/>
                    <a:gd name="T28" fmla="*/ 0 h 177"/>
                    <a:gd name="T29" fmla="*/ 389 w 389"/>
                    <a:gd name="T30" fmla="*/ 177 h 17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9" h="177">
                      <a:moveTo>
                        <a:pt x="0" y="3"/>
                      </a:moveTo>
                      <a:cubicBezTo>
                        <a:pt x="0" y="3"/>
                        <a:pt x="77" y="31"/>
                        <a:pt x="97" y="41"/>
                      </a:cubicBezTo>
                      <a:cubicBezTo>
                        <a:pt x="117" y="51"/>
                        <a:pt x="109" y="45"/>
                        <a:pt x="118" y="63"/>
                      </a:cubicBezTo>
                      <a:cubicBezTo>
                        <a:pt x="127" y="81"/>
                        <a:pt x="136" y="159"/>
                        <a:pt x="149" y="149"/>
                      </a:cubicBezTo>
                      <a:cubicBezTo>
                        <a:pt x="162" y="139"/>
                        <a:pt x="182" y="0"/>
                        <a:pt x="197" y="5"/>
                      </a:cubicBezTo>
                      <a:cubicBezTo>
                        <a:pt x="212" y="10"/>
                        <a:pt x="221" y="177"/>
                        <a:pt x="237" y="177"/>
                      </a:cubicBezTo>
                      <a:cubicBezTo>
                        <a:pt x="253" y="177"/>
                        <a:pt x="276" y="10"/>
                        <a:pt x="293" y="5"/>
                      </a:cubicBezTo>
                      <a:cubicBezTo>
                        <a:pt x="310" y="0"/>
                        <a:pt x="325" y="141"/>
                        <a:pt x="341" y="149"/>
                      </a:cubicBezTo>
                      <a:cubicBezTo>
                        <a:pt x="357" y="157"/>
                        <a:pt x="373" y="105"/>
                        <a:pt x="389" y="53"/>
                      </a:cubicBezTo>
                    </a:path>
                  </a:pathLst>
                </a:custGeom>
                <a:noFill/>
                <a:ln w="38100">
                  <a:solidFill>
                    <a:srgbClr val="0000FF">
                      <a:alpha val="40000"/>
                    </a:srgbClr>
                  </a:solidFill>
                  <a:round/>
                  <a:headEnd type="triangle" w="med" len="lg"/>
                  <a:tailEnd/>
                </a:ln>
              </p:spPr>
              <p:txBody>
                <a:bodyPr/>
                <a:lstStyle/>
                <a:p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61" name="Freeform 97"/>
              <p:cNvSpPr>
                <a:spLocks noChangeAspect="1"/>
              </p:cNvSpPr>
              <p:nvPr/>
            </p:nvSpPr>
            <p:spPr bwMode="auto">
              <a:xfrm rot="18439921" flipH="1">
                <a:off x="3089794" y="3121932"/>
                <a:ext cx="720774" cy="125897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57150">
                <a:solidFill>
                  <a:srgbClr val="0000FF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Freeform 97"/>
              <p:cNvSpPr>
                <a:spLocks noChangeAspect="1"/>
              </p:cNvSpPr>
              <p:nvPr/>
            </p:nvSpPr>
            <p:spPr bwMode="auto">
              <a:xfrm rot="13795789" flipH="1">
                <a:off x="2527475" y="3053074"/>
                <a:ext cx="614288" cy="91335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57150">
                <a:solidFill>
                  <a:srgbClr val="FF0000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97"/>
              <p:cNvSpPr>
                <a:spLocks noChangeAspect="1"/>
              </p:cNvSpPr>
              <p:nvPr/>
            </p:nvSpPr>
            <p:spPr bwMode="auto">
              <a:xfrm rot="17112754" flipH="1">
                <a:off x="2978930" y="3098031"/>
                <a:ext cx="619346" cy="116642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57150">
                <a:solidFill>
                  <a:srgbClr val="008000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64" name="Group 76"/>
              <p:cNvGrpSpPr/>
              <p:nvPr/>
            </p:nvGrpSpPr>
            <p:grpSpPr>
              <a:xfrm>
                <a:off x="2758352" y="3313629"/>
                <a:ext cx="522378" cy="858690"/>
                <a:chOff x="3156841" y="4294673"/>
                <a:chExt cx="599819" cy="985987"/>
              </a:xfrm>
            </p:grpSpPr>
            <p:sp>
              <p:nvSpPr>
                <p:cNvPr id="165" name="Isosceles Triangle 164"/>
                <p:cNvSpPr/>
                <p:nvPr/>
              </p:nvSpPr>
              <p:spPr>
                <a:xfrm rot="8952353" flipH="1" flipV="1">
                  <a:off x="3156841" y="4294673"/>
                  <a:ext cx="589053" cy="211090"/>
                </a:xfrm>
                <a:prstGeom prst="triangle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Freeform 165"/>
                <p:cNvSpPr/>
                <p:nvPr/>
              </p:nvSpPr>
              <p:spPr>
                <a:xfrm>
                  <a:off x="3253740" y="4335780"/>
                  <a:ext cx="502920" cy="944880"/>
                </a:xfrm>
                <a:custGeom>
                  <a:avLst/>
                  <a:gdLst>
                    <a:gd name="connsiteX0" fmla="*/ 0 w 502920"/>
                    <a:gd name="connsiteY0" fmla="*/ 304800 h 944880"/>
                    <a:gd name="connsiteX1" fmla="*/ 7620 w 502920"/>
                    <a:gd name="connsiteY1" fmla="*/ 944880 h 944880"/>
                    <a:gd name="connsiteX2" fmla="*/ 502920 w 502920"/>
                    <a:gd name="connsiteY2" fmla="*/ 617220 h 944880"/>
                    <a:gd name="connsiteX3" fmla="*/ 502920 w 502920"/>
                    <a:gd name="connsiteY3" fmla="*/ 0 h 944880"/>
                    <a:gd name="connsiteX4" fmla="*/ 0 w 502920"/>
                    <a:gd name="connsiteY4" fmla="*/ 304800 h 944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2920" h="944880">
                      <a:moveTo>
                        <a:pt x="0" y="304800"/>
                      </a:moveTo>
                      <a:lnTo>
                        <a:pt x="7620" y="944880"/>
                      </a:lnTo>
                      <a:lnTo>
                        <a:pt x="502920" y="617220"/>
                      </a:lnTo>
                      <a:lnTo>
                        <a:pt x="502920" y="0"/>
                      </a:lnTo>
                      <a:lnTo>
                        <a:pt x="0" y="3048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0" name="Freeform 97"/>
            <p:cNvSpPr>
              <a:spLocks noChangeAspect="1"/>
            </p:cNvSpPr>
            <p:nvPr/>
          </p:nvSpPr>
          <p:spPr bwMode="auto">
            <a:xfrm rot="2519368">
              <a:off x="1226018" y="5188647"/>
              <a:ext cx="1047736" cy="1104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pic>
        <p:nvPicPr>
          <p:cNvPr id="17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6198" y="4758883"/>
            <a:ext cx="2612572" cy="19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1" name="Straight Arrow Connector 170"/>
          <p:cNvCxnSpPr/>
          <p:nvPr/>
        </p:nvCxnSpPr>
        <p:spPr>
          <a:xfrm>
            <a:off x="7257895" y="4279900"/>
            <a:ext cx="217714" cy="4209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/>
          <p:cNvSpPr txBox="1"/>
          <p:nvPr/>
        </p:nvSpPr>
        <p:spPr>
          <a:xfrm>
            <a:off x="6902291" y="3933377"/>
            <a:ext cx="747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Red?</a:t>
            </a:r>
            <a:endParaRPr lang="en-US" dirty="0"/>
          </a:p>
        </p:txBody>
      </p:sp>
      <p:sp>
        <p:nvSpPr>
          <p:cNvPr id="173" name="TextBox 172"/>
          <p:cNvSpPr txBox="1"/>
          <p:nvPr/>
        </p:nvSpPr>
        <p:spPr>
          <a:xfrm>
            <a:off x="5596001" y="3178648"/>
            <a:ext cx="2038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Detector To Close</a:t>
            </a:r>
            <a:endParaRPr lang="en-US" sz="2000" b="1" u="sng" dirty="0"/>
          </a:p>
        </p:txBody>
      </p:sp>
      <p:cxnSp>
        <p:nvCxnSpPr>
          <p:cNvPr id="174" name="Straight Arrow Connector 173"/>
          <p:cNvCxnSpPr/>
          <p:nvPr/>
        </p:nvCxnSpPr>
        <p:spPr>
          <a:xfrm>
            <a:off x="6104009" y="4279908"/>
            <a:ext cx="217714" cy="4209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/>
          <p:cNvSpPr txBox="1"/>
          <p:nvPr/>
        </p:nvSpPr>
        <p:spPr>
          <a:xfrm>
            <a:off x="5733892" y="3939604"/>
            <a:ext cx="100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Green?</a:t>
            </a:r>
            <a:endParaRPr lang="en-US" dirty="0"/>
          </a:p>
        </p:txBody>
      </p:sp>
      <p:sp>
        <p:nvSpPr>
          <p:cNvPr id="176" name="TextBox 175"/>
          <p:cNvSpPr txBox="1"/>
          <p:nvPr/>
        </p:nvSpPr>
        <p:spPr>
          <a:xfrm>
            <a:off x="4638064" y="3939604"/>
            <a:ext cx="100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Blue?</a:t>
            </a:r>
            <a:endParaRPr lang="en-US" dirty="0"/>
          </a:p>
        </p:txBody>
      </p:sp>
      <p:cxnSp>
        <p:nvCxnSpPr>
          <p:cNvPr id="177" name="Straight Arrow Connector 176"/>
          <p:cNvCxnSpPr/>
          <p:nvPr/>
        </p:nvCxnSpPr>
        <p:spPr>
          <a:xfrm>
            <a:off x="4993666" y="4265394"/>
            <a:ext cx="217714" cy="4209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/>
      <p:bldP spid="113" grpId="0"/>
      <p:bldP spid="114" grpId="0"/>
      <p:bldP spid="172" grpId="0"/>
      <p:bldP spid="173" grpId="0"/>
      <p:bldP spid="175" grpId="0"/>
      <p:bldP spid="17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442686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Area Detector Calibration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229378" name="Picture 2" descr="http://zeiss-campus.magnet.fsu.edu/articles/lightsources/images/mercurylampsfig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595" y="4267200"/>
            <a:ext cx="3416980" cy="2336398"/>
          </a:xfrm>
          <a:prstGeom prst="rect">
            <a:avLst/>
          </a:prstGeom>
          <a:noFill/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224" y="1327234"/>
            <a:ext cx="2677888" cy="27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35463" y="1027351"/>
            <a:ext cx="1103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32" name="Freeform 97"/>
          <p:cNvSpPr>
            <a:spLocks noChangeAspect="1"/>
          </p:cNvSpPr>
          <p:nvPr/>
        </p:nvSpPr>
        <p:spPr bwMode="auto">
          <a:xfrm rot="5844755">
            <a:off x="1695496" y="2188085"/>
            <a:ext cx="934221" cy="175943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FFFF00">
                <a:alpha val="8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 flipH="1">
            <a:off x="3016463" y="2445822"/>
            <a:ext cx="1160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Hg Lamp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 flipH="1">
            <a:off x="2557374" y="2676886"/>
            <a:ext cx="588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</a:t>
            </a:r>
            <a:r>
              <a:rPr lang="en-US" dirty="0" err="1" smtClean="0">
                <a:latin typeface="Symbol" pitchFamily="18" charset="2"/>
              </a:rPr>
              <a:t>n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40" name="Litebulb"/>
          <p:cNvSpPr>
            <a:spLocks noEditPoints="1" noChangeArrowheads="1"/>
          </p:cNvSpPr>
          <p:nvPr/>
        </p:nvSpPr>
        <p:spPr bwMode="auto">
          <a:xfrm flipH="1">
            <a:off x="3507996" y="2793220"/>
            <a:ext cx="336324" cy="504487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06894" y="1651940"/>
            <a:ext cx="2684906" cy="17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5"/>
          <p:cNvGrpSpPr/>
          <p:nvPr/>
        </p:nvGrpSpPr>
        <p:grpSpPr>
          <a:xfrm flipH="1">
            <a:off x="2257442" y="3009820"/>
            <a:ext cx="1184257" cy="169071"/>
            <a:chOff x="3201202" y="5921186"/>
            <a:chExt cx="853865" cy="229835"/>
          </a:xfrm>
        </p:grpSpPr>
        <p:sp>
          <p:nvSpPr>
            <p:cNvPr id="51" name="Freeform 97"/>
            <p:cNvSpPr>
              <a:spLocks noChangeAspect="1"/>
            </p:cNvSpPr>
            <p:nvPr/>
          </p:nvSpPr>
          <p:spPr bwMode="auto">
            <a:xfrm rot="324265" flipH="1">
              <a:off x="3239303" y="5921186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FFFF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52" name="Freeform 97"/>
            <p:cNvSpPr>
              <a:spLocks noChangeAspect="1"/>
            </p:cNvSpPr>
            <p:nvPr/>
          </p:nvSpPr>
          <p:spPr bwMode="auto">
            <a:xfrm rot="324265" flipH="1">
              <a:off x="3226602" y="5959287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00FF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53" name="Freeform 97"/>
            <p:cNvSpPr>
              <a:spLocks noChangeAspect="1"/>
            </p:cNvSpPr>
            <p:nvPr/>
          </p:nvSpPr>
          <p:spPr bwMode="auto">
            <a:xfrm rot="324265" flipH="1">
              <a:off x="3201202" y="5997387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7030A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45" name="Freeform 97"/>
          <p:cNvSpPr>
            <a:spLocks noChangeAspect="1"/>
          </p:cNvSpPr>
          <p:nvPr/>
        </p:nvSpPr>
        <p:spPr bwMode="auto">
          <a:xfrm rot="3160079">
            <a:off x="1001446" y="2276270"/>
            <a:ext cx="1123046" cy="196162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0000FF">
                <a:alpha val="8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3" name="Group 76"/>
          <p:cNvGrpSpPr/>
          <p:nvPr/>
        </p:nvGrpSpPr>
        <p:grpSpPr>
          <a:xfrm flipH="1">
            <a:off x="1897732" y="2660307"/>
            <a:ext cx="441237" cy="725310"/>
            <a:chOff x="3156841" y="4294673"/>
            <a:chExt cx="599819" cy="985987"/>
          </a:xfrm>
        </p:grpSpPr>
        <p:sp>
          <p:nvSpPr>
            <p:cNvPr id="49" name="Isosceles Triangle 48"/>
            <p:cNvSpPr/>
            <p:nvPr/>
          </p:nvSpPr>
          <p:spPr>
            <a:xfrm rot="8952353" flipH="1" flipV="1">
              <a:off x="3156841" y="4294673"/>
              <a:ext cx="589053" cy="21109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3253740" y="4335780"/>
              <a:ext cx="502920" cy="944880"/>
            </a:xfrm>
            <a:custGeom>
              <a:avLst/>
              <a:gdLst>
                <a:gd name="connsiteX0" fmla="*/ 0 w 502920"/>
                <a:gd name="connsiteY0" fmla="*/ 304800 h 944880"/>
                <a:gd name="connsiteX1" fmla="*/ 7620 w 502920"/>
                <a:gd name="connsiteY1" fmla="*/ 944880 h 944880"/>
                <a:gd name="connsiteX2" fmla="*/ 502920 w 502920"/>
                <a:gd name="connsiteY2" fmla="*/ 617220 h 944880"/>
                <a:gd name="connsiteX3" fmla="*/ 502920 w 502920"/>
                <a:gd name="connsiteY3" fmla="*/ 0 h 944880"/>
                <a:gd name="connsiteX4" fmla="*/ 0 w 502920"/>
                <a:gd name="connsiteY4" fmla="*/ 30480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920" h="944880">
                  <a:moveTo>
                    <a:pt x="0" y="304800"/>
                  </a:moveTo>
                  <a:lnTo>
                    <a:pt x="7620" y="944880"/>
                  </a:lnTo>
                  <a:lnTo>
                    <a:pt x="502920" y="617220"/>
                  </a:lnTo>
                  <a:lnTo>
                    <a:pt x="50292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Freeform 97"/>
          <p:cNvSpPr>
            <a:spLocks noChangeAspect="1"/>
          </p:cNvSpPr>
          <p:nvPr/>
        </p:nvSpPr>
        <p:spPr bwMode="auto">
          <a:xfrm rot="2519368">
            <a:off x="495744" y="2333791"/>
            <a:ext cx="1620131" cy="170737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9900CC"/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1926" y="1091514"/>
            <a:ext cx="3568700" cy="238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2798" y="3813259"/>
            <a:ext cx="3336877" cy="27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Box 56"/>
          <p:cNvSpPr txBox="1"/>
          <p:nvPr/>
        </p:nvSpPr>
        <p:spPr>
          <a:xfrm rot="16200000">
            <a:off x="4250252" y="2076450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Photocurrent</a:t>
            </a:r>
            <a:endParaRPr lang="en-US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6412428" y="3419476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Length/Area</a:t>
            </a:r>
            <a:endParaRPr lang="en-US" b="1" dirty="0"/>
          </a:p>
        </p:txBody>
      </p:sp>
      <p:cxnSp>
        <p:nvCxnSpPr>
          <p:cNvPr id="60" name="Straight Arrow Connector 59"/>
          <p:cNvCxnSpPr>
            <a:stCxn id="68" idx="0"/>
          </p:cNvCxnSpPr>
          <p:nvPr/>
        </p:nvCxnSpPr>
        <p:spPr>
          <a:xfrm flipV="1">
            <a:off x="6025086" y="4081698"/>
            <a:ext cx="334737" cy="24843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572217" y="4330129"/>
            <a:ext cx="100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546 nm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4489451" y="3761026"/>
            <a:ext cx="105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5524342" y="4330129"/>
            <a:ext cx="100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365 nm</a:t>
            </a:r>
            <a:endParaRPr lang="en-US" dirty="0"/>
          </a:p>
        </p:txBody>
      </p:sp>
      <p:cxnSp>
        <p:nvCxnSpPr>
          <p:cNvPr id="69" name="Straight Arrow Connector 68"/>
          <p:cNvCxnSpPr/>
          <p:nvPr/>
        </p:nvCxnSpPr>
        <p:spPr>
          <a:xfrm flipH="1" flipV="1">
            <a:off x="7432675" y="4072173"/>
            <a:ext cx="221952" cy="2902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6553042" y="4339709"/>
            <a:ext cx="100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436 nm</a:t>
            </a:r>
            <a:endParaRPr lang="en-US" dirty="0"/>
          </a:p>
        </p:txBody>
      </p:sp>
      <p:cxnSp>
        <p:nvCxnSpPr>
          <p:cNvPr id="72" name="Straight Arrow Connector 71"/>
          <p:cNvCxnSpPr/>
          <p:nvPr/>
        </p:nvCxnSpPr>
        <p:spPr>
          <a:xfrm flipH="1" flipV="1">
            <a:off x="6775450" y="4081753"/>
            <a:ext cx="221952" cy="2902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938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61000" y="5400675"/>
            <a:ext cx="3418034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3748" y="5118184"/>
            <a:ext cx="3336877" cy="27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TextBox 75"/>
          <p:cNvSpPr txBox="1"/>
          <p:nvPr/>
        </p:nvSpPr>
        <p:spPr>
          <a:xfrm>
            <a:off x="4260850" y="4913551"/>
            <a:ext cx="130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Calibrated</a:t>
            </a:r>
          </a:p>
          <a:p>
            <a:pPr algn="ctr"/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flipH="1">
            <a:off x="692362" y="3874572"/>
            <a:ext cx="3174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Hg Lamp Spectrum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61" grpId="0"/>
      <p:bldP spid="66" grpId="0"/>
      <p:bldP spid="68" grpId="0"/>
      <p:bldP spid="71" grpId="0"/>
      <p:bldP spid="7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Instrumentation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grpSp>
        <p:nvGrpSpPr>
          <p:cNvPr id="3" name="Group 65"/>
          <p:cNvGrpSpPr/>
          <p:nvPr/>
        </p:nvGrpSpPr>
        <p:grpSpPr>
          <a:xfrm>
            <a:off x="4505323" y="1397770"/>
            <a:ext cx="4275522" cy="2477456"/>
            <a:chOff x="4505323" y="1325200"/>
            <a:chExt cx="4275522" cy="2477456"/>
          </a:xfrm>
        </p:grpSpPr>
        <p:sp>
          <p:nvSpPr>
            <p:cNvPr id="84" name="TextBox 83"/>
            <p:cNvSpPr txBox="1"/>
            <p:nvPr/>
          </p:nvSpPr>
          <p:spPr>
            <a:xfrm>
              <a:off x="4505323" y="2392752"/>
              <a:ext cx="1027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Source</a:t>
              </a:r>
              <a:endParaRPr lang="en-US" sz="20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48127" y="2681580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</a:t>
              </a:r>
              <a:r>
                <a:rPr lang="en-US" dirty="0" err="1" smtClean="0">
                  <a:latin typeface="Symbol" pitchFamily="18" charset="2"/>
                </a:rPr>
                <a:t>n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86" name="Cube 85"/>
            <p:cNvSpPr/>
            <p:nvPr/>
          </p:nvSpPr>
          <p:spPr>
            <a:xfrm>
              <a:off x="6271542" y="2718775"/>
              <a:ext cx="272520" cy="68509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775915" y="3402546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Sample</a:t>
              </a:r>
              <a:endParaRPr lang="en-US" sz="20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385073" y="1325200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  <p:sp>
          <p:nvSpPr>
            <p:cNvPr id="89" name="Cube 88"/>
            <p:cNvSpPr/>
            <p:nvPr/>
          </p:nvSpPr>
          <p:spPr>
            <a:xfrm>
              <a:off x="7829550" y="1720905"/>
              <a:ext cx="484648" cy="69527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 97"/>
            <p:cNvSpPr>
              <a:spLocks noChangeAspect="1"/>
            </p:cNvSpPr>
            <p:nvPr/>
          </p:nvSpPr>
          <p:spPr bwMode="auto">
            <a:xfrm rot="324265" flipH="1">
              <a:off x="5371776" y="305093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91" name="Litebulb"/>
            <p:cNvSpPr>
              <a:spLocks noEditPoints="1" noChangeArrowheads="1"/>
            </p:cNvSpPr>
            <p:nvPr/>
          </p:nvSpPr>
          <p:spPr bwMode="auto">
            <a:xfrm>
              <a:off x="4791534" y="2860075"/>
              <a:ext cx="457200" cy="685800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7782 h 21600"/>
                <a:gd name="T4" fmla="*/ 0 w 21600"/>
                <a:gd name="T5" fmla="*/ 7782 h 21600"/>
                <a:gd name="T6" fmla="*/ 10800 w 21600"/>
                <a:gd name="T7" fmla="*/ 21600 h 21600"/>
                <a:gd name="T8" fmla="*/ 3556 w 21600"/>
                <a:gd name="T9" fmla="*/ 2188 h 21600"/>
                <a:gd name="T10" fmla="*/ 18277 w 21600"/>
                <a:gd name="T11" fmla="*/ 9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97"/>
            <p:cNvSpPr>
              <a:spLocks noChangeAspect="1"/>
            </p:cNvSpPr>
            <p:nvPr/>
          </p:nvSpPr>
          <p:spPr bwMode="auto">
            <a:xfrm rot="324265" flipH="1">
              <a:off x="5359075" y="3089036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8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94" name="Freeform 97"/>
            <p:cNvSpPr>
              <a:spLocks noChangeAspect="1"/>
            </p:cNvSpPr>
            <p:nvPr/>
          </p:nvSpPr>
          <p:spPr bwMode="auto">
            <a:xfrm rot="324265" flipH="1">
              <a:off x="5333675" y="3127136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00FF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4" name="Group 75"/>
            <p:cNvGrpSpPr/>
            <p:nvPr/>
          </p:nvGrpSpPr>
          <p:grpSpPr>
            <a:xfrm>
              <a:off x="6578275" y="3050935"/>
              <a:ext cx="853865" cy="229835"/>
              <a:chOff x="3201202" y="5921186"/>
              <a:chExt cx="853865" cy="229835"/>
            </a:xfrm>
          </p:grpSpPr>
          <p:sp>
            <p:nvSpPr>
              <p:cNvPr id="102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39303" y="5921186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0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26602" y="5959287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8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01202" y="5997387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00FF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6" name="Freeform 97"/>
            <p:cNvSpPr>
              <a:spLocks noChangeAspect="1"/>
            </p:cNvSpPr>
            <p:nvPr/>
          </p:nvSpPr>
          <p:spPr bwMode="auto">
            <a:xfrm rot="19043687" flipH="1">
              <a:off x="7800895" y="2524671"/>
              <a:ext cx="815764" cy="218570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00FF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97" name="Freeform 97"/>
            <p:cNvSpPr>
              <a:spLocks noChangeAspect="1"/>
            </p:cNvSpPr>
            <p:nvPr/>
          </p:nvSpPr>
          <p:spPr bwMode="auto">
            <a:xfrm rot="15843211" flipH="1">
              <a:off x="7251376" y="2669934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98" name="Freeform 97"/>
            <p:cNvSpPr>
              <a:spLocks noChangeAspect="1"/>
            </p:cNvSpPr>
            <p:nvPr/>
          </p:nvSpPr>
          <p:spPr bwMode="auto">
            <a:xfrm rot="18023464" flipH="1">
              <a:off x="7416475" y="260008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008000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5" name="Group 76"/>
            <p:cNvGrpSpPr/>
            <p:nvPr/>
          </p:nvGrpSpPr>
          <p:grpSpPr>
            <a:xfrm>
              <a:off x="7321314" y="2580122"/>
              <a:ext cx="599819" cy="985987"/>
              <a:chOff x="3156841" y="4294673"/>
              <a:chExt cx="599819" cy="985987"/>
            </a:xfrm>
          </p:grpSpPr>
          <p:sp>
            <p:nvSpPr>
              <p:cNvPr id="100" name="Isosceles Triangle 99"/>
              <p:cNvSpPr/>
              <p:nvPr/>
            </p:nvSpPr>
            <p:spPr>
              <a:xfrm rot="8952353" flipH="1" flipV="1">
                <a:off x="3156841" y="4294673"/>
                <a:ext cx="589053" cy="211090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 100"/>
              <p:cNvSpPr/>
              <p:nvPr/>
            </p:nvSpPr>
            <p:spPr>
              <a:xfrm>
                <a:off x="3253740" y="4335780"/>
                <a:ext cx="502920" cy="944880"/>
              </a:xfrm>
              <a:custGeom>
                <a:avLst/>
                <a:gdLst>
                  <a:gd name="connsiteX0" fmla="*/ 0 w 502920"/>
                  <a:gd name="connsiteY0" fmla="*/ 304800 h 944880"/>
                  <a:gd name="connsiteX1" fmla="*/ 7620 w 502920"/>
                  <a:gd name="connsiteY1" fmla="*/ 944880 h 944880"/>
                  <a:gd name="connsiteX2" fmla="*/ 502920 w 502920"/>
                  <a:gd name="connsiteY2" fmla="*/ 617220 h 944880"/>
                  <a:gd name="connsiteX3" fmla="*/ 502920 w 502920"/>
                  <a:gd name="connsiteY3" fmla="*/ 0 h 944880"/>
                  <a:gd name="connsiteX4" fmla="*/ 0 w 502920"/>
                  <a:gd name="connsiteY4" fmla="*/ 304800 h 94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920" h="944880">
                    <a:moveTo>
                      <a:pt x="0" y="304800"/>
                    </a:moveTo>
                    <a:lnTo>
                      <a:pt x="7620" y="944880"/>
                    </a:lnTo>
                    <a:lnTo>
                      <a:pt x="502920" y="617220"/>
                    </a:lnTo>
                    <a:lnTo>
                      <a:pt x="50292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93050" y="1966909"/>
              <a:ext cx="227775" cy="333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1" name="TextBox 120"/>
          <p:cNvSpPr txBox="1"/>
          <p:nvPr/>
        </p:nvSpPr>
        <p:spPr>
          <a:xfrm>
            <a:off x="2726179" y="741161"/>
            <a:ext cx="3700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Single </a:t>
            </a:r>
            <a:r>
              <a:rPr lang="en-US" sz="2800" b="1" u="sng" dirty="0" smtClean="0">
                <a:latin typeface="Symbol" pitchFamily="18" charset="2"/>
              </a:rPr>
              <a:t>l </a:t>
            </a:r>
            <a:r>
              <a:rPr lang="en-US" sz="2800" b="1" u="sng" dirty="0" smtClean="0"/>
              <a:t>detection</a:t>
            </a:r>
            <a:endParaRPr lang="en-US" sz="2000" dirty="0"/>
          </a:p>
        </p:txBody>
      </p:sp>
      <p:grpSp>
        <p:nvGrpSpPr>
          <p:cNvPr id="6" name="Group 67"/>
          <p:cNvGrpSpPr/>
          <p:nvPr/>
        </p:nvGrpSpPr>
        <p:grpSpPr>
          <a:xfrm>
            <a:off x="504585" y="1216331"/>
            <a:ext cx="3586164" cy="2870252"/>
            <a:chOff x="519099" y="1782377"/>
            <a:chExt cx="3586164" cy="2870252"/>
          </a:xfrm>
        </p:grpSpPr>
        <p:grpSp>
          <p:nvGrpSpPr>
            <p:cNvPr id="7" name="Group 65"/>
            <p:cNvGrpSpPr/>
            <p:nvPr/>
          </p:nvGrpSpPr>
          <p:grpSpPr>
            <a:xfrm>
              <a:off x="519099" y="2193063"/>
              <a:ext cx="3586164" cy="2459566"/>
              <a:chOff x="4786299" y="4130734"/>
              <a:chExt cx="3586164" cy="2459566"/>
            </a:xfrm>
          </p:grpSpPr>
          <p:sp>
            <p:nvSpPr>
              <p:cNvPr id="134" name="Cube 133"/>
              <p:cNvSpPr/>
              <p:nvPr/>
            </p:nvSpPr>
            <p:spPr>
              <a:xfrm>
                <a:off x="7296139" y="4130734"/>
                <a:ext cx="484648" cy="695272"/>
              </a:xfrm>
              <a:prstGeom prst="cube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9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359639" y="4376738"/>
                <a:ext cx="227775" cy="3333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0" name="Freeform 149"/>
              <p:cNvSpPr>
                <a:spLocks noChangeAspect="1"/>
              </p:cNvSpPr>
              <p:nvPr/>
            </p:nvSpPr>
            <p:spPr bwMode="auto">
              <a:xfrm rot="18023464" flipH="1">
                <a:off x="6964028" y="4747976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8000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Cube 131"/>
              <p:cNvSpPr/>
              <p:nvPr/>
            </p:nvSpPr>
            <p:spPr>
              <a:xfrm>
                <a:off x="7004567" y="4857138"/>
                <a:ext cx="272520" cy="685092"/>
              </a:xfrm>
              <a:prstGeom prst="cube">
                <a:avLst>
                  <a:gd name="adj" fmla="val 31624"/>
                </a:avLst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7166166" y="4940833"/>
                <a:ext cx="120629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Sample</a:t>
                </a:r>
                <a:endParaRPr lang="en-US" sz="2000" dirty="0"/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4786299" y="5231206"/>
                <a:ext cx="102747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Source</a:t>
                </a:r>
                <a:endParaRPr lang="en-US" sz="2000" dirty="0"/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5829103" y="5520034"/>
                <a:ext cx="5292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h</a:t>
                </a:r>
                <a:r>
                  <a:rPr lang="en-US" dirty="0" err="1" smtClean="0">
                    <a:latin typeface="Symbol" pitchFamily="18" charset="2"/>
                  </a:rPr>
                  <a:t>n</a:t>
                </a:r>
                <a:endParaRPr lang="en-US" dirty="0">
                  <a:latin typeface="Symbol" pitchFamily="18" charset="2"/>
                </a:endParaRPr>
              </a:p>
            </p:txBody>
          </p:sp>
          <p:sp>
            <p:nvSpPr>
              <p:cNvPr id="135" name="Freeform 97"/>
              <p:cNvSpPr>
                <a:spLocks noChangeAspect="1"/>
              </p:cNvSpPr>
              <p:nvPr/>
            </p:nvSpPr>
            <p:spPr bwMode="auto">
              <a:xfrm rot="324265" flipH="1">
                <a:off x="5652752" y="5889389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0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Litebulb"/>
              <p:cNvSpPr>
                <a:spLocks noEditPoints="1" noChangeArrowheads="1"/>
              </p:cNvSpPr>
              <p:nvPr/>
            </p:nvSpPr>
            <p:spPr bwMode="auto">
              <a:xfrm>
                <a:off x="5072510" y="5698529"/>
                <a:ext cx="457200" cy="685800"/>
              </a:xfrm>
              <a:custGeom>
                <a:avLst/>
                <a:gdLst>
                  <a:gd name="T0" fmla="*/ 10800 w 21600"/>
                  <a:gd name="T1" fmla="*/ 0 h 21600"/>
                  <a:gd name="T2" fmla="*/ 21600 w 21600"/>
                  <a:gd name="T3" fmla="*/ 7782 h 21600"/>
                  <a:gd name="T4" fmla="*/ 0 w 21600"/>
                  <a:gd name="T5" fmla="*/ 7782 h 21600"/>
                  <a:gd name="T6" fmla="*/ 10800 w 21600"/>
                  <a:gd name="T7" fmla="*/ 21600 h 21600"/>
                  <a:gd name="T8" fmla="*/ 3556 w 21600"/>
                  <a:gd name="T9" fmla="*/ 2188 h 21600"/>
                  <a:gd name="T10" fmla="*/ 18277 w 21600"/>
                  <a:gd name="T11" fmla="*/ 9282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rgbClr val="FFFFCC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97"/>
              <p:cNvSpPr>
                <a:spLocks noChangeAspect="1"/>
              </p:cNvSpPr>
              <p:nvPr/>
            </p:nvSpPr>
            <p:spPr bwMode="auto">
              <a:xfrm rot="324265" flipH="1">
                <a:off x="5640051" y="5927490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8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97"/>
              <p:cNvSpPr>
                <a:spLocks noChangeAspect="1"/>
              </p:cNvSpPr>
              <p:nvPr/>
            </p:nvSpPr>
            <p:spPr bwMode="auto">
              <a:xfrm rot="324265" flipH="1">
                <a:off x="5614651" y="5965590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00FF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97"/>
              <p:cNvSpPr>
                <a:spLocks noChangeAspect="1"/>
              </p:cNvSpPr>
              <p:nvPr/>
            </p:nvSpPr>
            <p:spPr bwMode="auto">
              <a:xfrm rot="19043687" flipH="1">
                <a:off x="6924584" y="5548862"/>
                <a:ext cx="815764" cy="218570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00FF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97"/>
              <p:cNvSpPr>
                <a:spLocks noChangeAspect="1"/>
              </p:cNvSpPr>
              <p:nvPr/>
            </p:nvSpPr>
            <p:spPr bwMode="auto">
              <a:xfrm rot="15843211" flipH="1">
                <a:off x="6375065" y="5694125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FF0000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144"/>
              <p:cNvSpPr>
                <a:spLocks noChangeAspect="1"/>
              </p:cNvSpPr>
              <p:nvPr/>
            </p:nvSpPr>
            <p:spPr bwMode="auto">
              <a:xfrm rot="18023464" flipH="1">
                <a:off x="6540164" y="5624276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8000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8" name="Group 76"/>
              <p:cNvGrpSpPr/>
              <p:nvPr/>
            </p:nvGrpSpPr>
            <p:grpSpPr>
              <a:xfrm>
                <a:off x="6445003" y="5604313"/>
                <a:ext cx="599819" cy="985987"/>
                <a:chOff x="3156841" y="4294673"/>
                <a:chExt cx="599819" cy="985987"/>
              </a:xfrm>
            </p:grpSpPr>
            <p:sp>
              <p:nvSpPr>
                <p:cNvPr id="147" name="Isosceles Triangle 146"/>
                <p:cNvSpPr/>
                <p:nvPr/>
              </p:nvSpPr>
              <p:spPr>
                <a:xfrm rot="8952353" flipH="1" flipV="1">
                  <a:off x="3156841" y="4294673"/>
                  <a:ext cx="589053" cy="211090"/>
                </a:xfrm>
                <a:prstGeom prst="triangle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>
                  <a:off x="3253740" y="4335780"/>
                  <a:ext cx="502920" cy="944880"/>
                </a:xfrm>
                <a:custGeom>
                  <a:avLst/>
                  <a:gdLst>
                    <a:gd name="connsiteX0" fmla="*/ 0 w 502920"/>
                    <a:gd name="connsiteY0" fmla="*/ 304800 h 944880"/>
                    <a:gd name="connsiteX1" fmla="*/ 7620 w 502920"/>
                    <a:gd name="connsiteY1" fmla="*/ 944880 h 944880"/>
                    <a:gd name="connsiteX2" fmla="*/ 502920 w 502920"/>
                    <a:gd name="connsiteY2" fmla="*/ 617220 h 944880"/>
                    <a:gd name="connsiteX3" fmla="*/ 502920 w 502920"/>
                    <a:gd name="connsiteY3" fmla="*/ 0 h 944880"/>
                    <a:gd name="connsiteX4" fmla="*/ 0 w 502920"/>
                    <a:gd name="connsiteY4" fmla="*/ 304800 h 944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2920" h="944880">
                      <a:moveTo>
                        <a:pt x="0" y="304800"/>
                      </a:moveTo>
                      <a:lnTo>
                        <a:pt x="7620" y="944880"/>
                      </a:lnTo>
                      <a:lnTo>
                        <a:pt x="502920" y="617220"/>
                      </a:lnTo>
                      <a:lnTo>
                        <a:pt x="502920" y="0"/>
                      </a:lnTo>
                      <a:lnTo>
                        <a:pt x="0" y="3048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7" name="TextBox 66"/>
            <p:cNvSpPr txBox="1"/>
            <p:nvPr/>
          </p:nvSpPr>
          <p:spPr>
            <a:xfrm>
              <a:off x="2588102" y="1782377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</p:grpSp>
      <p:grpSp>
        <p:nvGrpSpPr>
          <p:cNvPr id="9" name="Group 68"/>
          <p:cNvGrpSpPr/>
          <p:nvPr/>
        </p:nvGrpSpPr>
        <p:grpSpPr>
          <a:xfrm>
            <a:off x="2571056" y="4813393"/>
            <a:ext cx="3951712" cy="1949753"/>
            <a:chOff x="305924" y="2428573"/>
            <a:chExt cx="3951712" cy="1949753"/>
          </a:xfrm>
        </p:grpSpPr>
        <p:sp>
          <p:nvSpPr>
            <p:cNvPr id="76" name="TextBox 75"/>
            <p:cNvSpPr txBox="1"/>
            <p:nvPr/>
          </p:nvSpPr>
          <p:spPr>
            <a:xfrm>
              <a:off x="305924" y="3150450"/>
              <a:ext cx="894819" cy="34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Source</a:t>
              </a:r>
              <a:endParaRPr lang="en-US" sz="20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214095" y="3401988"/>
              <a:ext cx="460885" cy="321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</a:t>
              </a:r>
              <a:r>
                <a:rPr lang="en-US" dirty="0" err="1" smtClean="0">
                  <a:latin typeface="Symbol" pitchFamily="18" charset="2"/>
                </a:rPr>
                <a:t>n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81" name="Cube 80"/>
            <p:cNvSpPr/>
            <p:nvPr/>
          </p:nvSpPr>
          <p:spPr>
            <a:xfrm>
              <a:off x="1844113" y="3434381"/>
              <a:ext cx="237336" cy="59664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412474" y="4029873"/>
              <a:ext cx="1050556" cy="34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Sample</a:t>
              </a:r>
              <a:endParaRPr lang="en-US" sz="20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925869" y="2428573"/>
              <a:ext cx="1215569" cy="34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  <p:sp>
          <p:nvSpPr>
            <p:cNvPr id="92" name="Cube 91"/>
            <p:cNvSpPr/>
            <p:nvPr/>
          </p:nvSpPr>
          <p:spPr>
            <a:xfrm>
              <a:off x="2739603" y="2801822"/>
              <a:ext cx="1518033" cy="413223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7"/>
            <p:cNvSpPr>
              <a:spLocks noChangeAspect="1"/>
            </p:cNvSpPr>
            <p:nvPr/>
          </p:nvSpPr>
          <p:spPr bwMode="auto">
            <a:xfrm rot="324265" flipH="1">
              <a:off x="1060512" y="3723657"/>
              <a:ext cx="710444" cy="133799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99" name="Litebulb"/>
            <p:cNvSpPr>
              <a:spLocks noEditPoints="1" noChangeArrowheads="1"/>
            </p:cNvSpPr>
            <p:nvPr/>
          </p:nvSpPr>
          <p:spPr bwMode="auto">
            <a:xfrm>
              <a:off x="555183" y="3557438"/>
              <a:ext cx="398172" cy="597259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7782 h 21600"/>
                <a:gd name="T4" fmla="*/ 0 w 21600"/>
                <a:gd name="T5" fmla="*/ 7782 h 21600"/>
                <a:gd name="T6" fmla="*/ 10800 w 21600"/>
                <a:gd name="T7" fmla="*/ 21600 h 21600"/>
                <a:gd name="T8" fmla="*/ 3556 w 21600"/>
                <a:gd name="T9" fmla="*/ 2188 h 21600"/>
                <a:gd name="T10" fmla="*/ 18277 w 21600"/>
                <a:gd name="T11" fmla="*/ 9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0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18406" y="2974483"/>
              <a:ext cx="1252584" cy="163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" name="Freeform 97"/>
            <p:cNvSpPr>
              <a:spLocks noChangeAspect="1"/>
            </p:cNvSpPr>
            <p:nvPr/>
          </p:nvSpPr>
          <p:spPr bwMode="auto">
            <a:xfrm rot="324265" flipH="1">
              <a:off x="1049451" y="3756839"/>
              <a:ext cx="710444" cy="133799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8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7" name="Freeform 97"/>
            <p:cNvSpPr>
              <a:spLocks noChangeAspect="1"/>
            </p:cNvSpPr>
            <p:nvPr/>
          </p:nvSpPr>
          <p:spPr bwMode="auto">
            <a:xfrm rot="324265" flipH="1">
              <a:off x="1027330" y="3790020"/>
              <a:ext cx="710444" cy="133799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00FF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10" name="Group 75"/>
            <p:cNvGrpSpPr/>
            <p:nvPr/>
          </p:nvGrpSpPr>
          <p:grpSpPr>
            <a:xfrm>
              <a:off x="2111244" y="3723657"/>
              <a:ext cx="743625" cy="200162"/>
              <a:chOff x="3201202" y="5921186"/>
              <a:chExt cx="853865" cy="229835"/>
            </a:xfrm>
          </p:grpSpPr>
          <p:sp>
            <p:nvSpPr>
              <p:cNvPr id="115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39303" y="5921186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0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26602" y="5959287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8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97"/>
              <p:cNvSpPr>
                <a:spLocks noChangeAspect="1"/>
              </p:cNvSpPr>
              <p:nvPr/>
            </p:nvSpPr>
            <p:spPr bwMode="auto">
              <a:xfrm rot="324265" flipH="1">
                <a:off x="3201202" y="5997387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00FF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9" name="Freeform 97"/>
            <p:cNvSpPr>
              <a:spLocks noChangeAspect="1"/>
            </p:cNvSpPr>
            <p:nvPr/>
          </p:nvSpPr>
          <p:spPr bwMode="auto">
            <a:xfrm rot="19043687" flipH="1">
              <a:off x="3176016" y="3265337"/>
              <a:ext cx="710444" cy="190351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00FF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10" name="Freeform 97"/>
            <p:cNvSpPr>
              <a:spLocks noChangeAspect="1"/>
            </p:cNvSpPr>
            <p:nvPr/>
          </p:nvSpPr>
          <p:spPr bwMode="auto">
            <a:xfrm rot="15843211" flipH="1">
              <a:off x="2697443" y="3391846"/>
              <a:ext cx="710444" cy="133799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11" name="Freeform 97"/>
            <p:cNvSpPr>
              <a:spLocks noChangeAspect="1"/>
            </p:cNvSpPr>
            <p:nvPr/>
          </p:nvSpPr>
          <p:spPr bwMode="auto">
            <a:xfrm rot="18023464" flipH="1">
              <a:off x="2841227" y="3336545"/>
              <a:ext cx="710444" cy="133799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008000">
                  <a:alpha val="8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11" name="Group 76"/>
            <p:cNvGrpSpPr/>
            <p:nvPr/>
          </p:nvGrpSpPr>
          <p:grpSpPr>
            <a:xfrm>
              <a:off x="2758352" y="3313629"/>
              <a:ext cx="522378" cy="858690"/>
              <a:chOff x="3156841" y="4294673"/>
              <a:chExt cx="599819" cy="985987"/>
            </a:xfrm>
          </p:grpSpPr>
          <p:sp>
            <p:nvSpPr>
              <p:cNvPr id="113" name="Isosceles Triangle 112"/>
              <p:cNvSpPr/>
              <p:nvPr/>
            </p:nvSpPr>
            <p:spPr>
              <a:xfrm rot="8952353" flipH="1" flipV="1">
                <a:off x="3156841" y="4294673"/>
                <a:ext cx="589053" cy="211090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 113"/>
              <p:cNvSpPr/>
              <p:nvPr/>
            </p:nvSpPr>
            <p:spPr>
              <a:xfrm>
                <a:off x="3253740" y="4335780"/>
                <a:ext cx="502920" cy="944880"/>
              </a:xfrm>
              <a:custGeom>
                <a:avLst/>
                <a:gdLst>
                  <a:gd name="connsiteX0" fmla="*/ 0 w 502920"/>
                  <a:gd name="connsiteY0" fmla="*/ 304800 h 944880"/>
                  <a:gd name="connsiteX1" fmla="*/ 7620 w 502920"/>
                  <a:gd name="connsiteY1" fmla="*/ 944880 h 944880"/>
                  <a:gd name="connsiteX2" fmla="*/ 502920 w 502920"/>
                  <a:gd name="connsiteY2" fmla="*/ 617220 h 944880"/>
                  <a:gd name="connsiteX3" fmla="*/ 502920 w 502920"/>
                  <a:gd name="connsiteY3" fmla="*/ 0 h 944880"/>
                  <a:gd name="connsiteX4" fmla="*/ 0 w 502920"/>
                  <a:gd name="connsiteY4" fmla="*/ 304800 h 94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920" h="944880">
                    <a:moveTo>
                      <a:pt x="0" y="304800"/>
                    </a:moveTo>
                    <a:lnTo>
                      <a:pt x="7620" y="944880"/>
                    </a:lnTo>
                    <a:lnTo>
                      <a:pt x="502920" y="617220"/>
                    </a:lnTo>
                    <a:lnTo>
                      <a:pt x="50292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8" name="TextBox 117"/>
          <p:cNvSpPr txBox="1"/>
          <p:nvPr/>
        </p:nvSpPr>
        <p:spPr>
          <a:xfrm>
            <a:off x="2676291" y="4140655"/>
            <a:ext cx="3700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Full spectra detection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82" name="Picture 14" descr="http://www.hofstragroup.com/media/product_images/productimage-picture-uniblitz-vs14s2zm1-electronic-shutter-14-mm-with-housing-almgf-sub-2-sub-becu-blades-electronic-sync-for-laser-7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9535" y="3550921"/>
            <a:ext cx="4202006" cy="3151504"/>
          </a:xfrm>
          <a:prstGeom prst="rect">
            <a:avLst/>
          </a:prstGeom>
          <a:noFill/>
        </p:spPr>
      </p:pic>
      <p:pic>
        <p:nvPicPr>
          <p:cNvPr id="211980" name="Picture 12" descr="http://www.obbcorp.com/images/Optical-Chopper/Optical-Chopp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7580" y="2340292"/>
            <a:ext cx="2243455" cy="2759451"/>
          </a:xfrm>
          <a:prstGeom prst="rect">
            <a:avLst/>
          </a:prstGeom>
          <a:noFill/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Other Components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211970" name="Picture 2" descr="http://assets.newport.com/web235w-EN/images/128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345" y="929640"/>
            <a:ext cx="2584306" cy="193548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305436" y="2896473"/>
            <a:ext cx="1137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Mirrors</a:t>
            </a:r>
          </a:p>
        </p:txBody>
      </p:sp>
      <p:pic>
        <p:nvPicPr>
          <p:cNvPr id="211972" name="Picture 4" descr="http://image.made-in-china.com/2f0j00cemQjAdrSLbz/Optical-Lens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555" y="3733800"/>
            <a:ext cx="2536826" cy="223837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396876" y="5967333"/>
            <a:ext cx="1037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Lenses</a:t>
            </a:r>
          </a:p>
        </p:txBody>
      </p:sp>
      <p:pic>
        <p:nvPicPr>
          <p:cNvPr id="211974" name="Picture 6" descr="http://www.emcgrath.com/catalog/images/LAB/Instruments/LBH0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35980" y="990599"/>
            <a:ext cx="2438402" cy="182880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907916" y="2888853"/>
            <a:ext cx="2512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Entrance/Exit Slits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30461" y="1943973"/>
            <a:ext cx="1273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Chopper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96521" y="5974636"/>
            <a:ext cx="1132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Shutter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http://upload.wikimedia.org/wikipedia/commons/thumb/0/09/Circular.Polarization.Circularly.Polarized.Light_Homogenous_Circular.Polarizer_Left.Handed.svg/660px-Circular.Polarization.Circularly.Polarized.Light_Homogenous_Circular.Polarizer_Left.Handed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778" y="3929220"/>
            <a:ext cx="4314052" cy="2098199"/>
          </a:xfrm>
          <a:prstGeom prst="rect">
            <a:avLst/>
          </a:prstGeom>
          <a:noFill/>
        </p:spPr>
      </p:pic>
      <p:pic>
        <p:nvPicPr>
          <p:cNvPr id="220164" name="Picture 4" descr="http://img.directindustry.com/images_di/photo-g/thin-film-optical-polarizer-30803-2486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405" y="1404734"/>
            <a:ext cx="3101975" cy="2287791"/>
          </a:xfrm>
          <a:prstGeom prst="rect">
            <a:avLst/>
          </a:prstGeom>
          <a:noFill/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Other Components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01676" y="945753"/>
            <a:ext cx="1300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Polarizer</a:t>
            </a:r>
          </a:p>
        </p:txBody>
      </p:sp>
      <p:pic>
        <p:nvPicPr>
          <p:cNvPr id="7" name="Picture 10" descr="http://upload.wikimedia.org/wikipedia/commons/thumb/4/4e/Flat_metal-coated_beamsplitter.png/220px-Flat_metal-coated_beamsplitt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9954" y="3939221"/>
            <a:ext cx="1905908" cy="1394779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625976" y="953056"/>
            <a:ext cx="1918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Beam Splitter</a:t>
            </a:r>
          </a:p>
        </p:txBody>
      </p:sp>
      <p:pic>
        <p:nvPicPr>
          <p:cNvPr id="2201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2538" y="1595438"/>
            <a:ext cx="3135952" cy="157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167" name="Picture 7" descr="http://physics.aps.org/assets/6df5256ac213bc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5935" y="3581400"/>
            <a:ext cx="2061845" cy="20618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Side Note: Pub Highlight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3" name="Picture 6" descr="http://cdn.physorg.com/newman/gfx/news/hires/Cliffffffboar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3079"/>
            <a:ext cx="4614041" cy="3019555"/>
          </a:xfrm>
          <a:prstGeom prst="rect">
            <a:avLst/>
          </a:prstGeom>
          <a:noFill/>
        </p:spPr>
      </p:pic>
      <p:pic>
        <p:nvPicPr>
          <p:cNvPr id="269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4001" y="1860332"/>
            <a:ext cx="3561626" cy="3154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974733" y="5185391"/>
            <a:ext cx="2449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DOI: 10.1021/ja406020r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938" y="914403"/>
            <a:ext cx="6393162" cy="536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Side Note: Pub Highlight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41738" y="6362548"/>
            <a:ext cx="2449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DOI: 10.1021/ja406020r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Side Note: Pub Highlight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271362" name="Picture 2" descr="File:Effective penetration dept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2090" y="2001072"/>
            <a:ext cx="4850834" cy="335920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80279" y="1628387"/>
            <a:ext cx="3033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Biological Tissue Window</a:t>
            </a:r>
            <a:endParaRPr lang="en-US" sz="2000" b="1" u="sng" dirty="0"/>
          </a:p>
        </p:txBody>
      </p:sp>
      <p:pic>
        <p:nvPicPr>
          <p:cNvPr id="271364" name="Picture 4" descr="File:Hemoglobin extinc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080" y="1137845"/>
            <a:ext cx="3503996" cy="257283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02403" y="855873"/>
            <a:ext cx="3033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Hemoglobin Absorption </a:t>
            </a:r>
            <a:endParaRPr lang="en-US" sz="2000" b="1" u="sng" dirty="0"/>
          </a:p>
        </p:txBody>
      </p:sp>
      <p:pic>
        <p:nvPicPr>
          <p:cNvPr id="271366" name="Picture 6" descr="File:Fat absoprt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570" y="4414288"/>
            <a:ext cx="3546037" cy="228719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97148" y="4171887"/>
            <a:ext cx="3033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Pig Lard Absorption </a:t>
            </a:r>
            <a:endParaRPr lang="en-US" sz="20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Side Note: Pub Highlight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271362" name="Picture 2" descr="File:Effective penetration dept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2090" y="2001072"/>
            <a:ext cx="4850834" cy="335920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80279" y="1628387"/>
            <a:ext cx="3033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Biological Tissue Window</a:t>
            </a:r>
            <a:endParaRPr lang="en-US" sz="20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500445" y="908421"/>
            <a:ext cx="3033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err="1" smtClean="0"/>
              <a:t>Plasmonic</a:t>
            </a:r>
            <a:r>
              <a:rPr lang="en-US" sz="2000" b="1" u="sng" dirty="0" smtClean="0"/>
              <a:t> Heating</a:t>
            </a:r>
            <a:endParaRPr lang="en-US" sz="2000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510955" y="4066783"/>
            <a:ext cx="3033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Photo Drug Delivery</a:t>
            </a:r>
            <a:endParaRPr lang="en-US" sz="2000" b="1" u="sng" dirty="0"/>
          </a:p>
        </p:txBody>
      </p:sp>
      <p:pic>
        <p:nvPicPr>
          <p:cNvPr id="277506" name="Picture 2" descr="http://www.nanowerk.com/spotlight/id308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425" y="1563726"/>
            <a:ext cx="3461954" cy="2065026"/>
          </a:xfrm>
          <a:prstGeom prst="rect">
            <a:avLst/>
          </a:prstGeom>
          <a:noFill/>
        </p:spPr>
      </p:pic>
      <p:pic>
        <p:nvPicPr>
          <p:cNvPr id="277508" name="Picture 4" descr="Brauchle_Schloßbauer Advanced Healthcare Materials 2012_5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3726" y="4451132"/>
            <a:ext cx="2259723" cy="22597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442686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THE SAMPLE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577417" y="860813"/>
            <a:ext cx="3864364" cy="1450334"/>
            <a:chOff x="393311" y="1651942"/>
            <a:chExt cx="3864364" cy="1450334"/>
          </a:xfrm>
        </p:grpSpPr>
        <p:sp>
          <p:nvSpPr>
            <p:cNvPr id="38" name="Cube 37"/>
            <p:cNvSpPr/>
            <p:nvPr/>
          </p:nvSpPr>
          <p:spPr>
            <a:xfrm>
              <a:off x="571500" y="2068349"/>
              <a:ext cx="603660" cy="685092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93311" y="1654272"/>
              <a:ext cx="1027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Source</a:t>
              </a:r>
              <a:endParaRPr lang="en-US" sz="2000" dirty="0"/>
            </a:p>
          </p:txBody>
        </p:sp>
        <p:sp>
          <p:nvSpPr>
            <p:cNvPr id="42" name="Oval 41"/>
            <p:cNvSpPr/>
            <p:nvPr/>
          </p:nvSpPr>
          <p:spPr>
            <a:xfrm rot="341964">
              <a:off x="1059323" y="2321372"/>
              <a:ext cx="101059" cy="1839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309115" y="1955800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h</a:t>
              </a:r>
              <a:r>
                <a:rPr lang="en-US" dirty="0" err="1" smtClean="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2032530" y="2018395"/>
              <a:ext cx="272520" cy="68509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536903" y="2702166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Sample</a:t>
              </a:r>
              <a:endParaRPr lang="en-US" sz="20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61903" y="1651942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  <p:sp>
          <p:nvSpPr>
            <p:cNvPr id="48" name="Cube 47"/>
            <p:cNvSpPr/>
            <p:nvPr/>
          </p:nvSpPr>
          <p:spPr>
            <a:xfrm>
              <a:off x="3232150" y="2058824"/>
              <a:ext cx="603660" cy="68509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97"/>
            <p:cNvSpPr>
              <a:spLocks noChangeAspect="1"/>
            </p:cNvSpPr>
            <p:nvPr/>
          </p:nvSpPr>
          <p:spPr bwMode="auto">
            <a:xfrm rot="324265" flipH="1">
              <a:off x="1132764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55" name="Freeform 97"/>
            <p:cNvSpPr>
              <a:spLocks noChangeAspect="1"/>
            </p:cNvSpPr>
            <p:nvPr/>
          </p:nvSpPr>
          <p:spPr bwMode="auto">
            <a:xfrm rot="324265" flipH="1">
              <a:off x="2342438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460501" y="2686050"/>
            <a:ext cx="1558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Solutions</a:t>
            </a:r>
            <a:endParaRPr lang="en-US" sz="2400" dirty="0"/>
          </a:p>
        </p:txBody>
      </p:sp>
      <p:pic>
        <p:nvPicPr>
          <p:cNvPr id="183298" name="Picture 2" descr="http://www.djb.co.uk/Graphics/Physics/Biology_Large/cuvett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3149600"/>
            <a:ext cx="3610429" cy="25273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956301" y="2683817"/>
            <a:ext cx="1558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Solids</a:t>
            </a:r>
            <a:endParaRPr lang="en-US" sz="2400" dirty="0"/>
          </a:p>
        </p:txBody>
      </p:sp>
      <p:pic>
        <p:nvPicPr>
          <p:cNvPr id="2" name="Picture 4" descr="File:Tris(bipyridine)ruthenium(II)-chloride-powd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5650" y="3152775"/>
            <a:ext cx="2559050" cy="1704968"/>
          </a:xfrm>
          <a:prstGeom prst="rect">
            <a:avLst/>
          </a:prstGeom>
          <a:noFill/>
        </p:spPr>
      </p:pic>
      <p:pic>
        <p:nvPicPr>
          <p:cNvPr id="183302" name="Picture 6" descr="http://www.nanotech-now.com/news_images/31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75" y="5000625"/>
            <a:ext cx="2428875" cy="1619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Examples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938" y="6436320"/>
            <a:ext cx="760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First homework (not really): Think of examples of absorption spectroscopy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639818" y="837092"/>
            <a:ext cx="3864364" cy="1450334"/>
            <a:chOff x="393311" y="1651942"/>
            <a:chExt cx="3864364" cy="1450334"/>
          </a:xfrm>
        </p:grpSpPr>
        <p:sp>
          <p:nvSpPr>
            <p:cNvPr id="7" name="Cube 6"/>
            <p:cNvSpPr/>
            <p:nvPr/>
          </p:nvSpPr>
          <p:spPr>
            <a:xfrm>
              <a:off x="571500" y="2068349"/>
              <a:ext cx="603660" cy="685092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3311" y="1654272"/>
              <a:ext cx="1027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Source</a:t>
              </a:r>
              <a:endParaRPr lang="en-US" sz="2000" dirty="0"/>
            </a:p>
          </p:txBody>
        </p:sp>
        <p:sp>
          <p:nvSpPr>
            <p:cNvPr id="9" name="Oval 8"/>
            <p:cNvSpPr/>
            <p:nvPr/>
          </p:nvSpPr>
          <p:spPr>
            <a:xfrm rot="341964">
              <a:off x="1059323" y="2321372"/>
              <a:ext cx="101059" cy="1839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09115" y="1955800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h</a:t>
              </a:r>
              <a:r>
                <a:rPr lang="en-US" dirty="0" err="1" smtClean="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11" name="Cube 10"/>
            <p:cNvSpPr/>
            <p:nvPr/>
          </p:nvSpPr>
          <p:spPr>
            <a:xfrm>
              <a:off x="2032530" y="2018395"/>
              <a:ext cx="272520" cy="68509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6903" y="2702166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Sample</a:t>
              </a:r>
              <a:endParaRPr lang="en-US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1903" y="1651942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  <p:sp>
          <p:nvSpPr>
            <p:cNvPr id="14" name="Cube 13"/>
            <p:cNvSpPr/>
            <p:nvPr/>
          </p:nvSpPr>
          <p:spPr>
            <a:xfrm>
              <a:off x="3232150" y="2058824"/>
              <a:ext cx="603660" cy="68509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97"/>
            <p:cNvSpPr>
              <a:spLocks noChangeAspect="1"/>
            </p:cNvSpPr>
            <p:nvPr/>
          </p:nvSpPr>
          <p:spPr bwMode="auto">
            <a:xfrm rot="324265" flipH="1">
              <a:off x="1132764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7" name="Freeform 97"/>
            <p:cNvSpPr>
              <a:spLocks noChangeAspect="1"/>
            </p:cNvSpPr>
            <p:nvPr/>
          </p:nvSpPr>
          <p:spPr bwMode="auto">
            <a:xfrm rot="324265" flipH="1">
              <a:off x="2342438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pic>
        <p:nvPicPr>
          <p:cNvPr id="30722" name="Picture 2" descr="http://static.ddmcdn.com/gif/3-d-glasses-traditiona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25" y="2902203"/>
            <a:ext cx="2759075" cy="1876171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658631" y="3168134"/>
            <a:ext cx="824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087381" y="4273034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Sample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44331" y="4692134"/>
            <a:ext cx="1005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Detector</a:t>
            </a:r>
            <a:endParaRPr lang="en-US" dirty="0"/>
          </a:p>
        </p:txBody>
      </p:sp>
      <p:pic>
        <p:nvPicPr>
          <p:cNvPr id="30728" name="Picture 8" descr="http://upload.wikimedia.org/wikipedia/commons/b/b4/The_Sun_by_the_Atmospheric_Imaging_Assembly_of_NASA%27s_Solar_Dynamics_Observatory_-_201008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3575" y="2359025"/>
            <a:ext cx="1730375" cy="165023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8126231" y="3968234"/>
            <a:ext cx="824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564131" y="4920734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Sample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57250" y="2314575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3D Glasses</a:t>
            </a:r>
            <a:endParaRPr lang="en-US" u="sng" dirty="0"/>
          </a:p>
        </p:txBody>
      </p:sp>
      <p:pic>
        <p:nvPicPr>
          <p:cNvPr id="30730" name="Picture 10" descr="http://handsonoptics.com/images/ED_127_triplet_telescop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6575" y="4495800"/>
            <a:ext cx="1455075" cy="1949450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3792356" y="4720709"/>
            <a:ext cx="1005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Detector</a:t>
            </a:r>
            <a:endParaRPr lang="en-US" dirty="0"/>
          </a:p>
        </p:txBody>
      </p:sp>
      <p:pic>
        <p:nvPicPr>
          <p:cNvPr id="30732" name="Picture 12" descr="http://i666.photobucket.com/albums/vv30/jcoffelt/Pillarsofcreati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8325" y="3690937"/>
            <a:ext cx="1584308" cy="1157288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4565650" y="23241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 smtClean="0"/>
              <a:t>Astrochemistry</a:t>
            </a:r>
            <a:endParaRPr lang="en-US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  <p:bldP spid="23" grpId="0"/>
      <p:bldP spid="24" grpId="0"/>
      <p:bldP spid="27" grpId="0"/>
      <p:bldP spid="25" grpId="0"/>
      <p:bldP spid="2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42686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The Sample: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Cuvette</a:t>
            </a:r>
            <a:r>
              <a:rPr lang="en-US" sz="3200" b="1" u="sng" dirty="0" smtClean="0">
                <a:solidFill>
                  <a:schemeClr val="tx2"/>
                </a:solidFill>
              </a:rPr>
              <a:t> for Solutions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11" name="Picture 53" descr="mak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2291" y="2643187"/>
            <a:ext cx="910264" cy="2181225"/>
          </a:xfrm>
          <a:prstGeom prst="rect">
            <a:avLst/>
          </a:prstGeom>
          <a:noFill/>
        </p:spPr>
      </p:pic>
      <p:pic>
        <p:nvPicPr>
          <p:cNvPr id="182274" name="Picture 2" descr="http://ecx.images-amazon.com/images/I/41uxGPMRpeL._SL500_AA300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2741" y="2628899"/>
            <a:ext cx="2181225" cy="2181225"/>
          </a:xfrm>
          <a:prstGeom prst="rect">
            <a:avLst/>
          </a:prstGeom>
          <a:noFill/>
        </p:spPr>
      </p:pic>
      <p:pic>
        <p:nvPicPr>
          <p:cNvPr id="182276" name="Picture 4" descr="http://static.coleparmer.com/large_images/8330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4516" y="2600325"/>
            <a:ext cx="1083997" cy="2257425"/>
          </a:xfrm>
          <a:prstGeom prst="rect">
            <a:avLst/>
          </a:prstGeom>
          <a:noFill/>
        </p:spPr>
      </p:pic>
      <p:pic>
        <p:nvPicPr>
          <p:cNvPr id="182280" name="Picture 8" descr="http://astranetsystems.com/wp-content/uploads/2012/04/new-produc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5" y="838200"/>
            <a:ext cx="2203475" cy="145732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727575" y="2228537"/>
            <a:ext cx="1206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Plastic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165850" y="2215837"/>
            <a:ext cx="1206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Glass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7718425" y="2219295"/>
            <a:ext cx="1206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Quartz</a:t>
            </a:r>
            <a:endParaRPr lang="en-US" sz="2000" dirty="0"/>
          </a:p>
        </p:txBody>
      </p:sp>
      <p:pic>
        <p:nvPicPr>
          <p:cNvPr id="182282" name="Picture 10" descr="http://www.qnw.com/images/products/prod_tlc_50_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9620" y="2259444"/>
            <a:ext cx="1998055" cy="1607706"/>
          </a:xfrm>
          <a:prstGeom prst="rect">
            <a:avLst/>
          </a:prstGeom>
          <a:noFill/>
        </p:spPr>
      </p:pic>
      <p:pic>
        <p:nvPicPr>
          <p:cNvPr id="182284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88566" y="4619625"/>
            <a:ext cx="2448509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5057866" y="4886325"/>
            <a:ext cx="3613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Typically 1 x 1 cm </a:t>
            </a:r>
          </a:p>
          <a:p>
            <a:pPr algn="ctr"/>
            <a:endParaRPr lang="en-US" dirty="0" smtClean="0"/>
          </a:p>
          <a:p>
            <a:pPr algn="ctr"/>
            <a:r>
              <a:rPr lang="en-US" sz="2800" dirty="0" smtClean="0"/>
              <a:t>A = </a:t>
            </a:r>
            <a:r>
              <a:rPr lang="en-US" sz="2800" dirty="0" smtClean="0">
                <a:latin typeface="Symbol" pitchFamily="18" charset="2"/>
              </a:rPr>
              <a:t>e</a:t>
            </a:r>
            <a:r>
              <a:rPr lang="en-US" sz="2800" dirty="0" smtClean="0"/>
              <a:t> c l</a:t>
            </a:r>
            <a:endParaRPr lang="en-US" sz="2800" dirty="0"/>
          </a:p>
        </p:txBody>
      </p:sp>
      <p:sp>
        <p:nvSpPr>
          <p:cNvPr id="182293" name="AutoShape 21" descr="data:image/jpeg;base64,/9j/4AAQSkZJRgABAQAAAQABAAD/2wCEAAkGBhQSEBQUExQVFRUUFRQUFBQVFxUUFRUUFBAVFBQUFBQXHCYeGBkjGRQUHy8gIycpLCwsFR4xNTAqNSYrLCkBCQoKDgwOGg8PGikfHBwqKSksLCwpKSwpKSksKSksKSwpKSkpLCwpKSksKSksKSwpKSksLCwpLCkpLCwpLCwsLP/AABEIAOYAyAMBIgACEQEDEQH/xAAcAAABBQEBAQAAAAAAAAAAAAADAAECBAUGBwj/xABGEAABAwEFBAcEBwYEBgMAAAABAAIRAwQFEiExBkFRcRMiYYGRobEyUsHRBxQjQmLh8BVTcoKSojOjstJDZHOTwuIkNFT/xAAaAQADAQEBAQAAAAAAAAAAAAABAgMABQQG/8QAKREAAgIBAwQBAgcAAAAAAAAAAAECEQMEEiETMUFRYTJxBSKBkaHw8f/aAAwDAQACEQMRAD8AwAjTkqjaiL0i+XZ9CTxIjSgYs1NrljEq1gxuH24piPYkAnPVN+xh/wDp8wh2i7mVTJbiMQNTl3IbNnmH/hnzXrhKNJU/2PO4u7tFW9rvd0bB0jakOkuHAHRDaVruuV4pBrKZgKn+x6w1YR3j5r36d/lfFcnhz/UvsVgVJWRdVX3fMfNEFy1vc/uZ816TzlJSVz9iVvcPi35p/wBi1/3TvL5omK9lbL2j8Q9V6pT0HIei86sFzVulZNJ8YgScJgL0UNPBSmUgVa7usUOU9QGTkfAoZK8xU5/bd/2AHF7R5rQNl+yZ2NHosrbEyKTeNRq6ZtLqAdgV8a4El3KNkctBipdHBVqi5UQjLAanKQcsu+LY4FlKn7dQwD7rR7TkwLo0U0LGtV3Pot6SnUe5zYLg8yHDfluWtQqh7Q4aEA+KBkyte78NCofwlJCv2u0U8L5h5w5cDqklG3JHlP7OqcfNTF21OJ8StcU0QU1ynnZ1+kjHF2VPePit/ZiwBpcagxuywydBvgHJDaxFovwuB4HTsQWd+QPGq4O0sOJ8HCMIIBEw4AnVu5Va3UrYWljgT1TAIIOkkjJal302PpDKYgtP3gDu7dd6o17S5hIgQJOnxC6FKkeBN2dJQvKx02RaGNa8DQNkuOfskZGcvFcvaqbaj+ko0cLSScMhxIJgTEcNxVmhtVWAjF4hrh5hFo7U1Tl9k7sdSZx3Qm3xf+CuDRjupVhAFN3mZHbmgONYO/w3DX2gY7l1tDaN2U0KJOvVD2+YKN+3GkybK2Rl7bj2qm4ltOKi0H/h1IOkMPlkhuNURia8cwRMcZC71m0bIzoPZ/0nB39r2qNovuzuEONoAPGkz4JrsG04y7arjXZuB3RHwXUOITstljc6BWqA9tE+oKsvsNL9/wCNN3zU5Wxo8GWao7PMJukH4v6irL7qpnS0s72VPOAoC6f+Zon+Sr/tUqY/Bl2C2Cu+oCARSfDS4NdnG6RktFznDgebR8IQLuuEUQ4fWKTsTi45VRr/ACotosTokPYctxeP/FWSSQjsqvtjZhwz/CeH4XfNFp1mnQ58D1Tyz1VR1ifvGfa3FPlK26NsLqeCvSpPAENeA5jx/bmimvYOQNNyy/atx/BS/wBTvyV6z2N0w1xPYWucPHVPSsDW1XPl5c+GwAPu5ZDXVHcBxGt9QCk8nQNcfJVdnH//ABaR/CFT2stDmHoaIL3PMPJ9luWi1bvpltJjTEgAGOwI9weTG2wP2YP4mDxcEkDbAS+iPeqN8jKdAEjngEQBRARAFwGd4QSUgEgELCdVs9bIZTB4kd0mPgtilcTa7STVLOsRk3FIG85rjroruxho3Bx8l1NgdLn8x6Lr6dqaSZy89wbaLFTYN0HBaKTuEhzCPVUXbE2xmbG03xubUb1p11ha7HOGhKNTtVQaOXsenh3POs8uxVFw1m5upPmNwkaD3Uxs5bq1w5gj1C0WXxVbvHmrLNo6m8T3/NL0kgbzDbVHaE7njiVvC/Wu9uk0/wArSka1kdrSA5Ym+iXZ8jWc6SOKDaawa0nEMuK6c3TZH6FzeTgfVVbTsdSqAhtc57nNnzBQ2sNo4V1R73dV4z3SQpso1dMZ/qK2LV9HNpBJo1qLs9CS0xwzHxTt2XtzB1qId2sc0+AlHa/RrRlFtUffPiVQqXlXBIxvy4OK2bXY67Pas9UDjhcR4iVzde2OaSS0jPQ/mlfAUEtF71S2ekf/AFHvVY31WOWN3OdytMsja1N5BjDhJMfdLsLvDIpXVs+6paBSJwwTjduaxvtu8PUJHGXD8MdNdvRs3K17KTqriXmqOiotOpe6JcDujSY4q7bLULHZzUe7OcDTr13cN8AT4ot22+m+0RGCnSpuFBp4iGt7yJPMrlvpYvIhtnpsa44cZdzAaM+8uVkiLZQr7b0We+T/AArT2W2n+tF8AhrIGcAyV5gb0dvb4hX7s2lFKciJ93JU2ktx3991DVtlBgzwy8/BMsvZS1CqX1BJzAl2umidI0OuQcKcJoUwF84zujAJwE4CQWsJauc/a9uF3hGa6u7XhrSCd/oFzFwgdOJ4H4T5LqPrjYaxoOpzP8RI8vVdfRukmc3VK20aTK7TvCI48FR6MHUDwTizjdI5Fdizmhy6VIFV8B94+SUPG8FQZRFoBTDVVFZ3DwKIy05ZgqTKFkUk4YhttjePiEZload4QCEbUcN58VJtvqD7x70gQnFNYwVl91Rr8QlUvou9tjXD8Qaco7Qgmisraav0VkrOmCW4Bzf1fiVroyRwr70a611nUxgp1cYDQAAA4cBppK2qF6tFJ/Rz0rw0VXGIwhuWDnv7+K44WfCxhkEuBJHuwSPGB5rSsltDfunrADmRp5KcZ8U/ZSceeDeuF46X7TPFHPquBgeCHtpbGi0ez1XNxAcA55+SLdVM1LRTABBJhojI6gmeaw9urVFsLfdZTb5T8VroWrKdSz0Xbh4KNW4GEZBp7gqDbQjMtBGhKZSYriTsGOiSKYgEzEJKVG3lpmAUkXJi7SwiNGSgit0XzrO6RhKE6R3LGL1wf/Yaew/BdELM4ux6AZ55k5x+uSwNnqc1+TXH0Wt9fcagZMNBggDUdp811tM0oq/Zz86bk69GvCmob1ILseDmEgpAKDUZzp3qTKIg0ImFMwIhCkygwCfohwCkAphAIM2cRw5KPRkaOcO+VYKYLAAuq1NA7xC4ba2/31i+z9XCx/tZguc0Ecokld1a7SKbHVDoxpd3xl5wvKKzZJMkkmSeMnVSyzrgrijfJWY2Mu1bt0XZ0z2saJc4gAfxRPkssUetK9H+i+65e+sdKYwt/icM/L1UoLdKh8jpWdfVsDaZstNoEU3E5D3abpPeSvD9u3zeNo7Hx4NAXuVaq82pjcPUDHnF+IgCF4PtW7FbrSeNap5OI+Ctn4QmBcmKpsqlRISaF5tzR6HFMMK40SUKVkL3ANaXO4AEnyTKik2TcI+zfhEamU2riM6REhMplQWMa+zI+3P8DvgtM2drXB333OkZ7pzgd+9Z+ytOaz+ymT5hPi+3b/EPVdTA6hH7ngyq5M6JTCETmisaDl8YXaOWSaEZzYnTNCAzRJUmVRJgRFBiIpjjhqkAk1SQCMQmAUnJBEDOe2zteGg1g1qO/taJPmQuFLV0m1NqD7QRuptDe89Z3r5Il07GPr0xUxAAjIQvBmdyPXjVROdpj4+i9m2MsHQWKmIh1Tru5u08oXK3T9HfXbjfIGZA3gFdr+0QHNbGHJ3V1jDkB4L0YFw5MjldtIr168WgZ7vUjLyXhl5HFWqO96o8+LyV61bLXjtgAOUhvgCT5qhR+jOg4/4lQ+CnqLdJD4mo22eTOoLo9mfo9r2twOEspyJe7LL8I3r1G6fo0stF+Mg1CNA/MDu3rqcTWiBAA0GQT4tO+8xMmo8QMm4NjrNY86LOtEF5zcRz3JLVpWtrnFoOYhJexUux43fk+flNqDSqhwyRmhfLNNcM+hEQoFTUYQCdHsbZpNof7tIN/qd/6pqlqYC1gHWLmyY4Pzknl5LQ2LpgWe1O3/ZDuAcfisKrQPSMcSAMQEHeS8fn4HguxjTUI16ObNp5HZ0jtUWkAQQUB+qm1dWznh96KgMRwpyKomxEaoNRQEgxJoTwmATlYwxUKtTC0ngCfASpuVe0vIHVaXHgM+9bjyBnBV7JVGJ9Rjhjc50kHfr6roNkb+yFNx5fktisyo+mAaTpB4a5QfFY1LYus14exsZnqugRyXjzRxQ5UlXyy0Mt8Ncnot3Ug1mLUn0XNXtasVRhaYyGY1k5lWLrvdwpuY4Q9gMg8CNVj2h/XA3DTv3eatCcXjSiCmpNse7iHW2mDpJ8MJXoLKrWjKAF5ZStcVy5oJgOiNYyzXT3bf7XiJniN47lOeojjmkwLHvR0F73uKVJz9Y0HasGxbQOczrADFnjI3cBwUL1sRqshpkHUb4Ve1UwGNbuG49gyC9Cyqa4Ase3uKvanA4mmDxBSWfUcZyPDLdkM0kjjJFVJejyhlvAqF0xiIgcc9V0LV57ddJ1Ws0DMyD3DMr0Rq5utgotJHq003KLY0JlKE0LwHqO02XbFhtB3lzPQrjrRelQVujcJaHNAOkHpgZPHKR3rqrgtJFkc3335/ygZLLtVhaWuJHWJ6ueha4Fp8V9Bji9ka9HGySXUd+zaqHNSEzplHtbgeB8z3FCe7NFpvyhesgGYUdqrsVhiRjoOwKYUKQRQlGHCSSSwBK3YLHiYXcSQOQ/RVNzoBKpWfaarAbTFnfHsjE5rvBxEnkvFrsWTLi2Y/YVJRZ0T7IQ3MnPKZU2AgceBXL2/aq0tYcdJrZ4td8SsSrtXXJJDsMgaCI7MvXkuRH8M1D+qkP1Y0dXeVEy6p99gyj7wgy3tGRWDa7zpmSw9ZwECJw5ZmfFYdW96rycVRx7yh2YnF+uC62l0ksCak7EeW+EdDs3Ta204nvaGtpuzkQZLRHr4LVvCrYnGS9gd7zXQR3hcLeMyJEaqkSlzfh0dRPqOTX2FWZw4SOsdtJ0L8IqCq3c8SDyI4q3X28YQAW4h2tHquFJTSvVi0kMaq2wPUSfo7GttpQIys+fHEAkuMJSVulH+sTrTOes10Pp27EymejnUDIAjNdY2keB8FpylKjk0kMlOTfCo9ENVKFpJd7M8WZ3D0SFjd+ir6YygtFiXj+TPV5X5NK6nBtFrN+N7j2DIApnvAJjN3pyQbDTJOXu59mYzVyyWEudJhoBlzjuETKtxHhEbcnbHlFplBLgTAM6xynVWWUlWzBKas01WaFYppGMizTRENimEAkkgEgnWMUb6rYaLo1PVHfr5SuOdZSBO49q39o7YJDNSOtrpPZvyWQ0ytJC+S5Zb2fSbAmMsgdct7TLT4Ir7VSqDrUWkne37J/PLqu8AqVSzDLOFYpXQSyekbhGee7kdyVSozVmXbLJg6w9l0wfg47ims2sq2budmZDm9hxTHJV7NSgp7tE2qZXvOsXPzJPOTrmVSIVu3u655BVS5PHsI+5GFEhSJUSiKQKScplgm5KfEopFYcliSJUUpWMWrO6CNxhSp2vEHUySJzEOgTwhBpnMKnVYS8gazyStWa6NqzZADLIQrtOoueo1nDIvZycTI7wEalekaoUxlJHQOq74IRKdRZ1lvRrspCsttGHUZcUpRGnScihUmWunxCNTqM4jxWCWJSLoGeXNDdVYBqqReHkE4Q0GcJcJcBoI3czxRSFbMe+LDje55kEwRII6pHV7oWXTBaROYnvjmuivK/HVHkw3TDkBEDQAdiyatCDjBiTmNyMkKmDtFqbq138rhDvkU9K2g71Rq0sWY13j5KJp5aINAs06TnCcBkkRETIO4KL6mGS9paRqIiOcqrZa7qehz1B0jkRmhWuo95lzi4kznxO9GgNlO0VcTidJQk7zmUyoSGKZLEmJWMIpJJljG5KaU2JMXIFCUpk2JMXLGLrKP2eLmPBZlpPWK6C5K4IwPEtdnwLTMSDuRauz1TE8AYmg5EgEFp0SNh232OWdUcdTPac0v1wWnbboc0wWAfrgCqL7ARvA8fijYrTAyjU7W5ujiO9R+qmEVliPEeIRATF5P3kHmAi07yI1a0/1NPi0qu6xH9fkkLMeC3AbZoNvVu+n/m1PjKm28mfuf8ANd/tWb0BRG0jwRDbLhtjP3I731T6OCcXgfuspjuLv9biqvRlLChRrYSpWcc514QPRAcU5colyxhYUKrlpuU8Sr1wT6xyS2EplRTkpiVQkMokpyVErGHlJQlJYBtSmlNKUoFREqDnKUqMIGNiwUj0bXQSJcJAO45xx5LobvtJYQRUIiMiDB5rI2NtDDaWUahyJJYCYGKNOeQ8FqbT0DQrYQMndYdvHlnKnLjkpE6KoyjXAL20i7iH4D5hZt7XRTaGwZaMoc6QOTt6wrNXLiB2gQDK16rZbhzwjMCcpSOaG2gLHctB5OIhvCII/JXW7LUPuvafDzWY7qHKRyU6FZ8HC7PtHmDoE6YtG3T2UaPcdwyb80Q7Lt/dMPd8isOzXpXBOI8j1XD+1bt1382Ye5vmM/BUSsVlarstI/wmD+aoPmsursjVByFOOGI/ELtXXmyJacfY0tJ8CVA28GDiIkxhLWkhGhTg3bM1gc2Due1ValyVAc2Ed7fmvTHgfewntLVUtF2tOtOm7lLT4rNMZNHnD7ira4D5LNqUXAxGY3LvLfZmNBgPZG4PBA7tVhWsO19rtgAqbXyP+hgNspMZ9w+PBQtzAym6NTE95Ws+vDM5AGQy38Mlg3pagWgcdRrEdqySsWTdGcVElNKRKqQEolIuUSVjDkpKJKSwDalMQpgpiUCpCEgEpTPOSBjFva2upva5pILSCCNQQZBC7mwbR/X2NLnDpWtAc3TEB95p3js3FcHe1PEFk2O2upuEEgg5EHMckJK1QydHsd30QH6LUIXBXFt42QK+R/eAZfzt+IXYWa8m1Gy1wcPeacQ/LvXlcGu5VSTJ2gQFUpPM8B3T5q+akjis+1026yWlaLozRo2SlTiMGkGZBOs5YtM1dfa4BxUg4R1XQPArn6VUggE8ogrbu1uIxiEE55wF6FInRPFTcBAwnXLKOEHVJ7aoPtF8HIOgmFoVrmiC1zS3fMzPMZKo4kOxOy35TxTWzETVc4aFm4gEohsp3OdxiSjU7e2IIJdBP5TuKJYrwa92mHI6xAA4nmkchlEC2yhw62Z7dVzO09v6CabWyXAEGNNfkt63XwxtV0OaW4GxGYxA9nYuP2gvppcSX6iNACewb4QhlqVpWNLHxzwUPrf2RLgQCM5O8bwuUrW4uqHhu5K3eF5Gplo0bvmsh7utKolzbIzkqpGk2onBVWk9GDk5IJiUSU2JMSsAeUlCUkQm6kEyeEpQSHVKIQh1AsYyraJWDaqS6K0sWPa6aIDMDyFasl6VKZxMc5p4tJCq1WIcrUCzsbu+keszJ4ZUHb1Xf1N+S6WxfSJZKkCqyrTnUgNqDyIPkvKk4cUjhFh3s9pp2i7q2bbZTaT+8xUz/cAtaz2CmZwWyg6d7ajBw4HsXgYtDk/Tngh00HqHv77AW5iuz/utjwlZtptLATjr0xxmo30leKC0n3VNtod7oW2fIep8HrT7/oMy+sM5Ml3oFnWnaljj1cbu09UefyXnrKjzvAVug4D2iSh0YjddnRXhf7yOqY5ZnxKwXVHOMkntJRX28RDWgKo6oSqKNEpZGyb6mUBCKZOXJidk6TkdpVUFGa5AIeU8oYKlKxh5SUZSWCdAE8pJIDjkobykksYrVVl2umEkkQGXVoqs+ikksKDwJ8CSSIGOKaIKaSSwAjWKTWp0kQEwFMBJJEA8JJJLBFCUJJJQiCKwpJLBCSpJklgiSSSQC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2283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8126" y="3838576"/>
            <a:ext cx="2276474" cy="157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42686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The Sample: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Cuvette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0" y="857250"/>
            <a:ext cx="4811113" cy="3590955"/>
            <a:chOff x="5157788" y="876270"/>
            <a:chExt cx="4032662" cy="3009929"/>
          </a:xfrm>
        </p:grpSpPr>
        <p:pic>
          <p:nvPicPr>
            <p:cNvPr id="182287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57788" y="1185862"/>
              <a:ext cx="4032662" cy="2700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5699035" y="876270"/>
              <a:ext cx="2816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Transmission Window</a:t>
              </a:r>
              <a:endParaRPr lang="en-US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933949" y="1638299"/>
            <a:ext cx="4038601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600" dirty="0" smtClean="0"/>
              <a:t> (</a:t>
            </a:r>
            <a:r>
              <a:rPr lang="en-US" sz="1600" b="1" dirty="0" smtClean="0">
                <a:solidFill>
                  <a:srgbClr val="00FFFF"/>
                </a:solidFill>
              </a:rPr>
              <a:t>—</a:t>
            </a:r>
            <a:r>
              <a:rPr lang="en-US" sz="1600" dirty="0" smtClean="0"/>
              <a:t>)  PC		&gt; 340 nm</a:t>
            </a:r>
          </a:p>
          <a:p>
            <a:pPr>
              <a:spcAft>
                <a:spcPts val="1000"/>
              </a:spcAft>
            </a:pPr>
            <a:r>
              <a:rPr lang="en-US" sz="1600" dirty="0" smtClean="0"/>
              <a:t> (</a:t>
            </a:r>
            <a:r>
              <a:rPr lang="en-US" sz="1600" b="1" dirty="0" smtClean="0">
                <a:solidFill>
                  <a:srgbClr val="00FF00"/>
                </a:solidFill>
              </a:rPr>
              <a:t>—</a:t>
            </a:r>
            <a:r>
              <a:rPr lang="en-US" sz="1600" dirty="0" smtClean="0"/>
              <a:t>)  Polystyrene	&gt; 320 nm       $0.25</a:t>
            </a:r>
          </a:p>
          <a:p>
            <a:pPr>
              <a:spcAft>
                <a:spcPts val="1000"/>
              </a:spcAft>
            </a:pPr>
            <a:r>
              <a:rPr lang="en-US" sz="1600" dirty="0" smtClean="0"/>
              <a:t> (</a:t>
            </a:r>
            <a:r>
              <a:rPr lang="en-US" sz="1600" b="1" dirty="0" smtClean="0">
                <a:solidFill>
                  <a:srgbClr val="993300"/>
                </a:solidFill>
              </a:rPr>
              <a:t>—</a:t>
            </a:r>
            <a:r>
              <a:rPr lang="en-US" sz="1600" dirty="0" smtClean="0"/>
              <a:t>)  PMMA	&gt; 300 nm       $0.29</a:t>
            </a:r>
          </a:p>
          <a:p>
            <a:pPr>
              <a:spcAft>
                <a:spcPts val="1000"/>
              </a:spcAft>
            </a:pPr>
            <a:r>
              <a:rPr lang="en-US" sz="1600" dirty="0" smtClean="0"/>
              <a:t> (</a:t>
            </a:r>
            <a:r>
              <a:rPr lang="en-US" sz="1600" b="1" dirty="0" smtClean="0">
                <a:solidFill>
                  <a:srgbClr val="FF00FF"/>
                </a:solidFill>
              </a:rPr>
              <a:t>—</a:t>
            </a:r>
            <a:r>
              <a:rPr lang="en-US" sz="1600" dirty="0" smtClean="0"/>
              <a:t>)  Glass		&gt; 270 nm       $100</a:t>
            </a:r>
          </a:p>
          <a:p>
            <a:pPr>
              <a:spcAft>
                <a:spcPts val="1000"/>
              </a:spcAft>
            </a:pPr>
            <a:r>
              <a:rPr lang="en-US" sz="1600" dirty="0" smtClean="0"/>
              <a:t> (</a:t>
            </a:r>
            <a:r>
              <a:rPr lang="en-US" sz="1600" b="1" dirty="0" smtClean="0">
                <a:solidFill>
                  <a:srgbClr val="0033CC"/>
                </a:solidFill>
              </a:rPr>
              <a:t>—</a:t>
            </a:r>
            <a:r>
              <a:rPr lang="en-US" sz="1600" dirty="0" smtClean="0"/>
              <a:t>)  Quartz	&gt; 170 nm	    $200</a:t>
            </a:r>
            <a:endParaRPr lang="en-US" sz="1600" dirty="0"/>
          </a:p>
        </p:txBody>
      </p:sp>
      <p:pic>
        <p:nvPicPr>
          <p:cNvPr id="182291" name="Picture 19" descr="http://www.arborsci.com/CoolStuff/Aceton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7175" y="4731979"/>
            <a:ext cx="1330325" cy="1780804"/>
          </a:xfrm>
          <a:prstGeom prst="rect">
            <a:avLst/>
          </a:prstGeom>
          <a:noFill/>
        </p:spPr>
      </p:pic>
      <p:sp>
        <p:nvSpPr>
          <p:cNvPr id="182293" name="AutoShape 21" descr="data:image/jpeg;base64,/9j/4AAQSkZJRgABAQAAAQABAAD/2wCEAAkGBhQSEBQUExQVFRUUFRQUFBQVFxUUFRUUFBAVFBQUFBQXHCYeGBkjGRQUHy8gIycpLCwsFR4xNTAqNSYrLCkBCQoKDgwOGg8PGikfHBwqKSksLCwpKSwpKSksKSksKSwpKSkpLCwpKSksKSksKSwpKSksLCwpLCkpLCwpLCwsLP/AABEIAOYAyAMBIgACEQEDEQH/xAAcAAABBQEBAQAAAAAAAAAAAAADAAECBAUGBwj/xABGEAABAwEFBAcEBwYEBgMAAAABAAIRAwQFEiExBkFRcRMiYYGRobEyUsHRBxQjQmLh8BVTcoKSojOjstJDZHOTwuIkNFT/xAAaAQADAQEBAQAAAAAAAAAAAAABAgMABQQG/8QAKREAAgIBAwQBAgcAAAAAAAAAAAECEQMEEiETMUFRYTJxBSKBkaHw8f/aAAwDAQACEQMRAD8AwAjTkqjaiL0i+XZ9CTxIjSgYs1NrljEq1gxuH24piPYkAnPVN+xh/wDp8wh2i7mVTJbiMQNTl3IbNnmH/hnzXrhKNJU/2PO4u7tFW9rvd0bB0jakOkuHAHRDaVruuV4pBrKZgKn+x6w1YR3j5r36d/lfFcnhz/UvsVgVJWRdVX3fMfNEFy1vc/uZ816TzlJSVz9iVvcPi35p/wBi1/3TvL5omK9lbL2j8Q9V6pT0HIei86sFzVulZNJ8YgScJgL0UNPBSmUgVa7usUOU9QGTkfAoZK8xU5/bd/2AHF7R5rQNl+yZ2NHosrbEyKTeNRq6ZtLqAdgV8a4El3KNkctBipdHBVqi5UQjLAanKQcsu+LY4FlKn7dQwD7rR7TkwLo0U0LGtV3Pot6SnUe5zYLg8yHDfluWtQqh7Q4aEA+KBkyte78NCofwlJCv2u0U8L5h5w5cDqklG3JHlP7OqcfNTF21OJ8StcU0QU1ynnZ1+kjHF2VPePit/ZiwBpcagxuywydBvgHJDaxFovwuB4HTsQWd+QPGq4O0sOJ8HCMIIBEw4AnVu5Va3UrYWljgT1TAIIOkkjJal302PpDKYgtP3gDu7dd6o17S5hIgQJOnxC6FKkeBN2dJQvKx02RaGNa8DQNkuOfskZGcvFcvaqbaj+ko0cLSScMhxIJgTEcNxVmhtVWAjF4hrh5hFo7U1Tl9k7sdSZx3Qm3xf+CuDRjupVhAFN3mZHbmgONYO/w3DX2gY7l1tDaN2U0KJOvVD2+YKN+3GkybK2Rl7bj2qm4ltOKi0H/h1IOkMPlkhuNURia8cwRMcZC71m0bIzoPZ/0nB39r2qNovuzuEONoAPGkz4JrsG04y7arjXZuB3RHwXUOITstljc6BWqA9tE+oKsvsNL9/wCNN3zU5Wxo8GWao7PMJukH4v6irL7qpnS0s72VPOAoC6f+Zon+Sr/tUqY/Bl2C2Cu+oCARSfDS4NdnG6RktFznDgebR8IQLuuEUQ4fWKTsTi45VRr/ACotosTokPYctxeP/FWSSQjsqvtjZhwz/CeH4XfNFp1mnQ58D1Tyz1VR1ifvGfa3FPlK26NsLqeCvSpPAENeA5jx/bmimvYOQNNyy/atx/BS/wBTvyV6z2N0w1xPYWucPHVPSsDW1XPl5c+GwAPu5ZDXVHcBxGt9QCk8nQNcfJVdnH//ABaR/CFT2stDmHoaIL3PMPJ9luWi1bvpltJjTEgAGOwI9weTG2wP2YP4mDxcEkDbAS+iPeqN8jKdAEjngEQBRARAFwGd4QSUgEgELCdVs9bIZTB4kd0mPgtilcTa7STVLOsRk3FIG85rjroruxho3Bx8l1NgdLn8x6Lr6dqaSZy89wbaLFTYN0HBaKTuEhzCPVUXbE2xmbG03xubUb1p11ha7HOGhKNTtVQaOXsenh3POs8uxVFw1m5upPmNwkaD3Uxs5bq1w5gj1C0WXxVbvHmrLNo6m8T3/NL0kgbzDbVHaE7njiVvC/Wu9uk0/wArSka1kdrSA5Ym+iXZ8jWc6SOKDaawa0nEMuK6c3TZH6FzeTgfVVbTsdSqAhtc57nNnzBQ2sNo4V1R73dV4z3SQpso1dMZ/qK2LV9HNpBJo1qLs9CS0xwzHxTt2XtzB1qId2sc0+AlHa/RrRlFtUffPiVQqXlXBIxvy4OK2bXY67Pas9UDjhcR4iVzde2OaSS0jPQ/mlfAUEtF71S2ekf/AFHvVY31WOWN3OdytMsja1N5BjDhJMfdLsLvDIpXVs+6paBSJwwTjduaxvtu8PUJHGXD8MdNdvRs3K17KTqriXmqOiotOpe6JcDujSY4q7bLULHZzUe7OcDTr13cN8AT4ot22+m+0RGCnSpuFBp4iGt7yJPMrlvpYvIhtnpsa44cZdzAaM+8uVkiLZQr7b0We+T/AArT2W2n+tF8AhrIGcAyV5gb0dvb4hX7s2lFKciJ93JU2ktx3991DVtlBgzwy8/BMsvZS1CqX1BJzAl2umidI0OuQcKcJoUwF84zujAJwE4CQWsJauc/a9uF3hGa6u7XhrSCd/oFzFwgdOJ4H4T5LqPrjYaxoOpzP8RI8vVdfRukmc3VK20aTK7TvCI48FR6MHUDwTizjdI5Fdizmhy6VIFV8B94+SUPG8FQZRFoBTDVVFZ3DwKIy05ZgqTKFkUk4YhttjePiEZload4QCEbUcN58VJtvqD7x70gQnFNYwVl91Rr8QlUvou9tjXD8Qaco7Qgmisraav0VkrOmCW4Bzf1fiVroyRwr70a611nUxgp1cYDQAAA4cBppK2qF6tFJ/Rz0rw0VXGIwhuWDnv7+K44WfCxhkEuBJHuwSPGB5rSsltDfunrADmRp5KcZ8U/ZSceeDeuF46X7TPFHPquBgeCHtpbGi0ez1XNxAcA55+SLdVM1LRTABBJhojI6gmeaw9urVFsLfdZTb5T8VroWrKdSz0Xbh4KNW4GEZBp7gqDbQjMtBGhKZSYriTsGOiSKYgEzEJKVG3lpmAUkXJi7SwiNGSgit0XzrO6RhKE6R3LGL1wf/Yaew/BdELM4ux6AZ55k5x+uSwNnqc1+TXH0Wt9fcagZMNBggDUdp811tM0oq/Zz86bk69GvCmob1ILseDmEgpAKDUZzp3qTKIg0ImFMwIhCkygwCfohwCkAphAIM2cRw5KPRkaOcO+VYKYLAAuq1NA7xC4ba2/31i+z9XCx/tZguc0Ecokld1a7SKbHVDoxpd3xl5wvKKzZJMkkmSeMnVSyzrgrijfJWY2Mu1bt0XZ0z2saJc4gAfxRPkssUetK9H+i+65e+sdKYwt/icM/L1UoLdKh8jpWdfVsDaZstNoEU3E5D3abpPeSvD9u3zeNo7Hx4NAXuVaq82pjcPUDHnF+IgCF4PtW7FbrSeNap5OI+Ctn4QmBcmKpsqlRISaF5tzR6HFMMK40SUKVkL3ANaXO4AEnyTKik2TcI+zfhEamU2riM6REhMplQWMa+zI+3P8DvgtM2drXB333OkZ7pzgd+9Z+ytOaz+ymT5hPi+3b/EPVdTA6hH7ngyq5M6JTCETmisaDl8YXaOWSaEZzYnTNCAzRJUmVRJgRFBiIpjjhqkAk1SQCMQmAUnJBEDOe2zteGg1g1qO/taJPmQuFLV0m1NqD7QRuptDe89Z3r5Il07GPr0xUxAAjIQvBmdyPXjVROdpj4+i9m2MsHQWKmIh1Tru5u08oXK3T9HfXbjfIGZA3gFdr+0QHNbGHJ3V1jDkB4L0YFw5MjldtIr168WgZ7vUjLyXhl5HFWqO96o8+LyV61bLXjtgAOUhvgCT5qhR+jOg4/4lQ+CnqLdJD4mo22eTOoLo9mfo9r2twOEspyJe7LL8I3r1G6fo0stF+Mg1CNA/MDu3rqcTWiBAA0GQT4tO+8xMmo8QMm4NjrNY86LOtEF5zcRz3JLVpWtrnFoOYhJexUux43fk+flNqDSqhwyRmhfLNNcM+hEQoFTUYQCdHsbZpNof7tIN/qd/6pqlqYC1gHWLmyY4Pzknl5LQ2LpgWe1O3/ZDuAcfisKrQPSMcSAMQEHeS8fn4HguxjTUI16ObNp5HZ0jtUWkAQQUB+qm1dWznh96KgMRwpyKomxEaoNRQEgxJoTwmATlYwxUKtTC0ngCfASpuVe0vIHVaXHgM+9bjyBnBV7JVGJ9Rjhjc50kHfr6roNkb+yFNx5fktisyo+mAaTpB4a5QfFY1LYus14exsZnqugRyXjzRxQ5UlXyy0Mt8Ncnot3Ug1mLUn0XNXtasVRhaYyGY1k5lWLrvdwpuY4Q9gMg8CNVj2h/XA3DTv3eatCcXjSiCmpNse7iHW2mDpJ8MJXoLKrWjKAF5ZStcVy5oJgOiNYyzXT3bf7XiJniN47lOeojjmkwLHvR0F73uKVJz9Y0HasGxbQOczrADFnjI3cBwUL1sRqshpkHUb4Ve1UwGNbuG49gyC9Cyqa4Ase3uKvanA4mmDxBSWfUcZyPDLdkM0kjjJFVJejyhlvAqF0xiIgcc9V0LV57ddJ1Ws0DMyD3DMr0Rq5utgotJHq003KLY0JlKE0LwHqO02XbFhtB3lzPQrjrRelQVujcJaHNAOkHpgZPHKR3rqrgtJFkc3335/ygZLLtVhaWuJHWJ6ueha4Fp8V9Bji9ka9HGySXUd+zaqHNSEzplHtbgeB8z3FCe7NFpvyhesgGYUdqrsVhiRjoOwKYUKQRQlGHCSSSwBK3YLHiYXcSQOQ/RVNzoBKpWfaarAbTFnfHsjE5rvBxEnkvFrsWTLi2Y/YVJRZ0T7IQ3MnPKZU2AgceBXL2/aq0tYcdJrZ4td8SsSrtXXJJDsMgaCI7MvXkuRH8M1D+qkP1Y0dXeVEy6p99gyj7wgy3tGRWDa7zpmSw9ZwECJw5ZmfFYdW96rycVRx7yh2YnF+uC62l0ksCak7EeW+EdDs3Ta204nvaGtpuzkQZLRHr4LVvCrYnGS9gd7zXQR3hcLeMyJEaqkSlzfh0dRPqOTX2FWZw4SOsdtJ0L8IqCq3c8SDyI4q3X28YQAW4h2tHquFJTSvVi0kMaq2wPUSfo7GttpQIys+fHEAkuMJSVulH+sTrTOes10Pp27EymejnUDIAjNdY2keB8FpylKjk0kMlOTfCo9ENVKFpJd7M8WZ3D0SFjd+ir6YygtFiXj+TPV5X5NK6nBtFrN+N7j2DIApnvAJjN3pyQbDTJOXu59mYzVyyWEudJhoBlzjuETKtxHhEbcnbHlFplBLgTAM6xynVWWUlWzBKas01WaFYppGMizTRENimEAkkgEgnWMUb6rYaLo1PVHfr5SuOdZSBO49q39o7YJDNSOtrpPZvyWQ0ytJC+S5Zb2fSbAmMsgdct7TLT4Ir7VSqDrUWkne37J/PLqu8AqVSzDLOFYpXQSyekbhGee7kdyVSozVmXbLJg6w9l0wfg47ims2sq2budmZDm9hxTHJV7NSgp7tE2qZXvOsXPzJPOTrmVSIVu3u655BVS5PHsI+5GFEhSJUSiKQKScplgm5KfEopFYcliSJUUpWMWrO6CNxhSp2vEHUySJzEOgTwhBpnMKnVYS8gazyStWa6NqzZADLIQrtOoueo1nDIvZycTI7wEalekaoUxlJHQOq74IRKdRZ1lvRrspCsttGHUZcUpRGnScihUmWunxCNTqM4jxWCWJSLoGeXNDdVYBqqReHkE4Q0GcJcJcBoI3czxRSFbMe+LDje55kEwRII6pHV7oWXTBaROYnvjmuivK/HVHkw3TDkBEDQAdiyatCDjBiTmNyMkKmDtFqbq138rhDvkU9K2g71Rq0sWY13j5KJp5aINAs06TnCcBkkRETIO4KL6mGS9paRqIiOcqrZa7qehz1B0jkRmhWuo95lzi4kznxO9GgNlO0VcTidJQk7zmUyoSGKZLEmJWMIpJJljG5KaU2JMXIFCUpk2JMXLGLrKP2eLmPBZlpPWK6C5K4IwPEtdnwLTMSDuRauz1TE8AYmg5EgEFp0SNh232OWdUcdTPac0v1wWnbboc0wWAfrgCqL7ARvA8fijYrTAyjU7W5ujiO9R+qmEVliPEeIRATF5P3kHmAi07yI1a0/1NPi0qu6xH9fkkLMeC3AbZoNvVu+n/m1PjKm28mfuf8ANd/tWb0BRG0jwRDbLhtjP3I731T6OCcXgfuspjuLv9biqvRlLChRrYSpWcc514QPRAcU5colyxhYUKrlpuU8Sr1wT6xyS2EplRTkpiVQkMokpyVErGHlJQlJYBtSmlNKUoFREqDnKUqMIGNiwUj0bXQSJcJAO45xx5LobvtJYQRUIiMiDB5rI2NtDDaWUahyJJYCYGKNOeQ8FqbT0DQrYQMndYdvHlnKnLjkpE6KoyjXAL20i7iH4D5hZt7XRTaGwZaMoc6QOTt6wrNXLiB2gQDK16rZbhzwjMCcpSOaG2gLHctB5OIhvCII/JXW7LUPuvafDzWY7qHKRyU6FZ8HC7PtHmDoE6YtG3T2UaPcdwyb80Q7Lt/dMPd8isOzXpXBOI8j1XD+1bt1382Ye5vmM/BUSsVlarstI/wmD+aoPmsursjVByFOOGI/ELtXXmyJacfY0tJ8CVA28GDiIkxhLWkhGhTg3bM1gc2Due1ValyVAc2Ed7fmvTHgfewntLVUtF2tOtOm7lLT4rNMZNHnD7ira4D5LNqUXAxGY3LvLfZmNBgPZG4PBA7tVhWsO19rtgAqbXyP+hgNspMZ9w+PBQtzAym6NTE95Ws+vDM5AGQy38Mlg3pagWgcdRrEdqySsWTdGcVElNKRKqQEolIuUSVjDkpKJKSwDalMQpgpiUCpCEgEpTPOSBjFva2upva5pILSCCNQQZBC7mwbR/X2NLnDpWtAc3TEB95p3js3FcHe1PEFk2O2upuEEgg5EHMckJK1QydHsd30QH6LUIXBXFt42QK+R/eAZfzt+IXYWa8m1Gy1wcPeacQ/LvXlcGu5VSTJ2gQFUpPM8B3T5q+akjis+1026yWlaLozRo2SlTiMGkGZBOs5YtM1dfa4BxUg4R1XQPArn6VUggE8ogrbu1uIxiEE55wF6FInRPFTcBAwnXLKOEHVJ7aoPtF8HIOgmFoVrmiC1zS3fMzPMZKo4kOxOy35TxTWzETVc4aFm4gEohsp3OdxiSjU7e2IIJdBP5TuKJYrwa92mHI6xAA4nmkchlEC2yhw62Z7dVzO09v6CabWyXAEGNNfkt63XwxtV0OaW4GxGYxA9nYuP2gvppcSX6iNACewb4QhlqVpWNLHxzwUPrf2RLgQCM5O8bwuUrW4uqHhu5K3eF5Gplo0bvmsh7utKolzbIzkqpGk2onBVWk9GDk5IJiUSU2JMSsAeUlCUkQm6kEyeEpQSHVKIQh1AsYyraJWDaqS6K0sWPa6aIDMDyFasl6VKZxMc5p4tJCq1WIcrUCzsbu+keszJ4ZUHb1Xf1N+S6WxfSJZKkCqyrTnUgNqDyIPkvKk4cUjhFh3s9pp2i7q2bbZTaT+8xUz/cAtaz2CmZwWyg6d7ajBw4HsXgYtDk/Tngh00HqHv77AW5iuz/utjwlZtptLATjr0xxmo30leKC0n3VNtod7oW2fIep8HrT7/oMy+sM5Ml3oFnWnaljj1cbu09UefyXnrKjzvAVug4D2iSh0YjddnRXhf7yOqY5ZnxKwXVHOMkntJRX28RDWgKo6oSqKNEpZGyb6mUBCKZOXJidk6TkdpVUFGa5AIeU8oYKlKxh5SUZSWCdAE8pJIDjkobykksYrVVl2umEkkQGXVoqs+ikksKDwJ8CSSIGOKaIKaSSwAjWKTWp0kQEwFMBJJEA8JJJLBFCUJJJQiCKwpJLBCSpJklgiSSSQC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2295" name="Picture 23" descr="http://www.arborsci.com/CoolStuff/styro_wa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0873" y="4791076"/>
            <a:ext cx="1494944" cy="1722176"/>
          </a:xfrm>
          <a:prstGeom prst="rect">
            <a:avLst/>
          </a:prstGeom>
          <a:noFill/>
        </p:spPr>
      </p:pic>
      <p:cxnSp>
        <p:nvCxnSpPr>
          <p:cNvPr id="34" name="Straight Arrow Connector 33"/>
          <p:cNvCxnSpPr/>
          <p:nvPr/>
        </p:nvCxnSpPr>
        <p:spPr>
          <a:xfrm>
            <a:off x="4086225" y="5743575"/>
            <a:ext cx="1050257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120572" y="5377934"/>
            <a:ext cx="994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Acetone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275320" y="6488668"/>
            <a:ext cx="1652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Polystyrene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17584" y="834712"/>
            <a:ext cx="1454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Path length</a:t>
            </a:r>
            <a:endParaRPr lang="en-US" sz="2000" u="sng" dirty="0"/>
          </a:p>
        </p:txBody>
      </p:sp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3391" y="4467225"/>
            <a:ext cx="1082278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42686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The Sample: Specialty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Cuvettes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200709" name="Picture 5" descr="http://img.tootoo.com/mytootoo/upload/92/928039/product/928039_e92597aef1add40ffb7b2269fec18f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290" y="4495800"/>
            <a:ext cx="1799393" cy="2035175"/>
          </a:xfrm>
          <a:prstGeom prst="rect">
            <a:avLst/>
          </a:prstGeom>
          <a:noFill/>
        </p:spPr>
      </p:pic>
      <p:pic>
        <p:nvPicPr>
          <p:cNvPr id="200713" name="Picture 9" descr="http://www.fireflysci.com/images/products/6907/zoom_T-44-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1450" y="1381125"/>
            <a:ext cx="1558925" cy="223983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289459" y="819120"/>
            <a:ext cx="1454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Flow Cell</a:t>
            </a:r>
            <a:endParaRPr lang="en-US" sz="2000" u="sng" dirty="0"/>
          </a:p>
        </p:txBody>
      </p:sp>
      <p:pic>
        <p:nvPicPr>
          <p:cNvPr id="20071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4114" y="4639655"/>
            <a:ext cx="1725474" cy="204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17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1576" y="1381125"/>
            <a:ext cx="1203324" cy="223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19" name="Picture 15" descr="http://www.shop.spectrecology.com/images/S%20long%20cylindrical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6125" y="4564062"/>
            <a:ext cx="1714500" cy="1905001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7213509" y="4035112"/>
            <a:ext cx="1454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Gas Cell</a:t>
            </a:r>
            <a:endParaRPr lang="en-US" sz="2000" u="sng" dirty="0"/>
          </a:p>
        </p:txBody>
      </p:sp>
      <p:sp>
        <p:nvSpPr>
          <p:cNvPr id="20" name="TextBox 19"/>
          <p:cNvSpPr txBox="1"/>
          <p:nvPr/>
        </p:nvSpPr>
        <p:spPr>
          <a:xfrm>
            <a:off x="7404009" y="819090"/>
            <a:ext cx="1454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Spec-</a:t>
            </a:r>
            <a:r>
              <a:rPr lang="en-US" sz="2000" u="sng" dirty="0" err="1" smtClean="0"/>
              <a:t>echem</a:t>
            </a:r>
            <a:endParaRPr lang="en-US" sz="2000" u="sng" dirty="0"/>
          </a:p>
        </p:txBody>
      </p:sp>
      <p:sp>
        <p:nvSpPr>
          <p:cNvPr id="21" name="TextBox 20"/>
          <p:cNvSpPr txBox="1"/>
          <p:nvPr/>
        </p:nvSpPr>
        <p:spPr>
          <a:xfrm>
            <a:off x="180974" y="1743075"/>
            <a:ext cx="152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Dilute Samples</a:t>
            </a:r>
            <a:endParaRPr lang="en-US" sz="1400" b="1" dirty="0"/>
          </a:p>
        </p:txBody>
      </p:sp>
      <p:pic>
        <p:nvPicPr>
          <p:cNvPr id="200721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924" y="2043113"/>
            <a:ext cx="3609975" cy="168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473218" y="3724275"/>
            <a:ext cx="809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 x 1 cm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486038" y="3724275"/>
            <a:ext cx="923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10 x 1 cm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1095376" y="6524625"/>
            <a:ext cx="809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0.5 cm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361951" y="6515100"/>
            <a:ext cx="809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0.2 cm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190500" y="4191000"/>
            <a:ext cx="2038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Concentrated Samples</a:t>
            </a:r>
            <a:endParaRPr lang="en-US" sz="1400" b="1" dirty="0"/>
          </a:p>
        </p:txBody>
      </p:sp>
      <p:sp>
        <p:nvSpPr>
          <p:cNvPr id="28" name="Rectangle 27"/>
          <p:cNvSpPr/>
          <p:nvPr/>
        </p:nvSpPr>
        <p:spPr>
          <a:xfrm>
            <a:off x="1682774" y="1213693"/>
            <a:ext cx="1603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ahoma" pitchFamily="34" charset="0"/>
              </a:rPr>
              <a:t>A = </a:t>
            </a:r>
            <a:r>
              <a:rPr lang="en-US" sz="2800" dirty="0" smtClean="0">
                <a:latin typeface="Symbol" pitchFamily="18" charset="2"/>
              </a:rPr>
              <a:t>e</a:t>
            </a:r>
            <a:r>
              <a:rPr lang="en-US" sz="2800" dirty="0" smtClean="0">
                <a:latin typeface="Tahoma" pitchFamily="34" charset="0"/>
              </a:rPr>
              <a:t> c </a:t>
            </a:r>
            <a:r>
              <a:rPr lang="en-US" sz="2800" b="1" dirty="0" smtClean="0">
                <a:latin typeface="Vivaldi" pitchFamily="66" charset="0"/>
              </a:rPr>
              <a:t>l</a:t>
            </a:r>
            <a:r>
              <a:rPr lang="en-US" sz="2800" dirty="0" smtClean="0">
                <a:latin typeface="Tahoma" pitchFamily="34" charset="0"/>
              </a:rPr>
              <a:t> 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5285438" y="4028121"/>
            <a:ext cx="1454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Air-free</a:t>
            </a:r>
            <a:endParaRPr lang="en-US" sz="2000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  <p:bldP spid="25" grpId="0"/>
      <p:bldP spid="26" grpId="0"/>
      <p:bldP spid="27" grpId="0"/>
      <p:bldP spid="2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9875" y="1704978"/>
            <a:ext cx="4730750" cy="3800472"/>
          </a:xfrm>
        </p:spPr>
        <p:txBody>
          <a:bodyPr>
            <a:noAutofit/>
          </a:bodyPr>
          <a:lstStyle/>
          <a:p>
            <a:pPr>
              <a:spcAft>
                <a:spcPts val="500"/>
              </a:spcAft>
            </a:pPr>
            <a:r>
              <a:rPr lang="en-US" sz="2400" dirty="0" smtClean="0"/>
              <a:t>Concentration (typically &lt;50 </a:t>
            </a:r>
            <a:r>
              <a:rPr lang="en-US" sz="2400" dirty="0" err="1" smtClean="0">
                <a:latin typeface="Symbol" pitchFamily="18" charset="2"/>
              </a:rPr>
              <a:t>m</a:t>
            </a:r>
            <a:r>
              <a:rPr lang="en-US" sz="2400" dirty="0" err="1" smtClean="0"/>
              <a:t>M</a:t>
            </a:r>
            <a:r>
              <a:rPr lang="en-US" sz="2400" dirty="0" smtClean="0"/>
              <a:t>)</a:t>
            </a:r>
          </a:p>
          <a:p>
            <a:pPr>
              <a:spcAft>
                <a:spcPts val="500"/>
              </a:spcAft>
            </a:pPr>
            <a:r>
              <a:rPr lang="en-US" sz="2400" dirty="0" smtClean="0"/>
              <a:t>Solubility</a:t>
            </a:r>
          </a:p>
          <a:p>
            <a:pPr>
              <a:spcAft>
                <a:spcPts val="500"/>
              </a:spcAft>
            </a:pPr>
            <a:r>
              <a:rPr lang="en-US" sz="2400" dirty="0" smtClean="0"/>
              <a:t>Ionic strength</a:t>
            </a:r>
          </a:p>
          <a:p>
            <a:pPr>
              <a:spcAft>
                <a:spcPts val="500"/>
              </a:spcAft>
            </a:pPr>
            <a:r>
              <a:rPr lang="en-US" sz="2400" dirty="0" smtClean="0"/>
              <a:t>Hydrogen bonding</a:t>
            </a:r>
          </a:p>
          <a:p>
            <a:pPr>
              <a:spcAft>
                <a:spcPts val="500"/>
              </a:spcAft>
            </a:pPr>
            <a:r>
              <a:rPr lang="en-US" sz="2400" dirty="0" smtClean="0"/>
              <a:t>Aggregation</a:t>
            </a:r>
          </a:p>
          <a:p>
            <a:pPr>
              <a:spcAft>
                <a:spcPts val="500"/>
              </a:spcAft>
            </a:pPr>
            <a:r>
              <a:rPr lang="en-US" sz="2400" dirty="0" smtClean="0">
                <a:latin typeface="Symbol" pitchFamily="18" charset="2"/>
              </a:rPr>
              <a:t>p</a:t>
            </a:r>
            <a:r>
              <a:rPr lang="en-US" sz="2400" dirty="0" smtClean="0"/>
              <a:t>-stacking</a:t>
            </a:r>
          </a:p>
          <a:p>
            <a:pPr>
              <a:spcAft>
                <a:spcPts val="500"/>
              </a:spcAft>
            </a:pPr>
            <a:r>
              <a:rPr lang="en-US" sz="2400" dirty="0" smtClean="0"/>
              <a:t>Solvent absorption</a:t>
            </a:r>
          </a:p>
          <a:p>
            <a:endParaRPr lang="en-US" sz="2400" dirty="0" smtClean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42686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The Sample: Solvent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46700" y="1128653"/>
            <a:ext cx="370205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/>
            <a:r>
              <a:rPr lang="en-US" sz="2000" u="sng" dirty="0" smtClean="0">
                <a:latin typeface="Tahoma" pitchFamily="34" charset="0"/>
              </a:rPr>
              <a:t>Common solvent cutoffs in nm: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water		190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</a:t>
            </a:r>
            <a:r>
              <a:rPr lang="en-US" dirty="0" err="1" smtClean="0">
                <a:latin typeface="Tahoma" pitchFamily="34" charset="0"/>
              </a:rPr>
              <a:t>acetonitrile</a:t>
            </a:r>
            <a:r>
              <a:rPr lang="en-US" dirty="0" smtClean="0">
                <a:latin typeface="Tahoma" pitchFamily="34" charset="0"/>
              </a:rPr>
              <a:t> 	190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isooctane	195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</a:t>
            </a:r>
            <a:r>
              <a:rPr lang="en-US" dirty="0" err="1" smtClean="0">
                <a:latin typeface="Tahoma" pitchFamily="34" charset="0"/>
              </a:rPr>
              <a:t>cyclohexane</a:t>
            </a:r>
            <a:r>
              <a:rPr lang="en-US" dirty="0" smtClean="0">
                <a:latin typeface="Tahoma" pitchFamily="34" charset="0"/>
              </a:rPr>
              <a:t>	200 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n-hexane	200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ethanol	205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methanol	210 	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ether		210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1,4-dioxane	215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THF		220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CH</a:t>
            </a:r>
            <a:r>
              <a:rPr lang="en-US" baseline="-25000" dirty="0" smtClean="0">
                <a:latin typeface="Tahoma" pitchFamily="34" charset="0"/>
              </a:rPr>
              <a:t>2</a:t>
            </a:r>
            <a:r>
              <a:rPr lang="en-US" dirty="0" smtClean="0">
                <a:latin typeface="Tahoma" pitchFamily="34" charset="0"/>
              </a:rPr>
              <a:t>Cl</a:t>
            </a:r>
            <a:r>
              <a:rPr lang="en-US" baseline="-25000" dirty="0" smtClean="0">
                <a:latin typeface="Tahoma" pitchFamily="34" charset="0"/>
              </a:rPr>
              <a:t>2</a:t>
            </a:r>
            <a:r>
              <a:rPr lang="en-US" dirty="0" smtClean="0">
                <a:latin typeface="Tahoma" pitchFamily="34" charset="0"/>
              </a:rPr>
              <a:t>	235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Chloroform	240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CCl</a:t>
            </a:r>
            <a:r>
              <a:rPr lang="en-US" baseline="-25000" dirty="0" smtClean="0">
                <a:latin typeface="Tahoma" pitchFamily="34" charset="0"/>
              </a:rPr>
              <a:t>4</a:t>
            </a:r>
            <a:r>
              <a:rPr lang="en-US" dirty="0" smtClean="0">
                <a:latin typeface="Tahoma" pitchFamily="34" charset="0"/>
              </a:rPr>
              <a:t>		265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benzene	280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toluene	285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acetone	340</a:t>
            </a:r>
          </a:p>
          <a:p>
            <a:pPr marL="342900" lvl="4" indent="-342900"/>
            <a:endParaRPr lang="en-US" dirty="0">
              <a:latin typeface="Tahoma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038393" y="3048958"/>
            <a:ext cx="670084" cy="1663896"/>
            <a:chOff x="2107804" y="2181225"/>
            <a:chExt cx="387746" cy="962818"/>
          </a:xfrm>
        </p:grpSpPr>
        <p:sp>
          <p:nvSpPr>
            <p:cNvPr id="5" name="Cube 4"/>
            <p:cNvSpPr/>
            <p:nvPr/>
          </p:nvSpPr>
          <p:spPr>
            <a:xfrm>
              <a:off x="2110111" y="2182060"/>
              <a:ext cx="382170" cy="960744"/>
            </a:xfrm>
            <a:prstGeom prst="cube">
              <a:avLst>
                <a:gd name="adj" fmla="val 31624"/>
              </a:avLst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286794" y="2717007"/>
              <a:ext cx="45719" cy="45719"/>
            </a:xfrm>
            <a:prstGeom prst="ellipse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180431" y="2743993"/>
              <a:ext cx="45719" cy="45719"/>
            </a:xfrm>
            <a:prstGeom prst="ellipse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2110581" y="3020218"/>
              <a:ext cx="120650" cy="123825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225675" y="3022601"/>
              <a:ext cx="263525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2228851" y="2181225"/>
              <a:ext cx="1587" cy="841376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 12"/>
            <p:cNvSpPr/>
            <p:nvPr/>
          </p:nvSpPr>
          <p:spPr>
            <a:xfrm>
              <a:off x="2107804" y="2389584"/>
              <a:ext cx="387746" cy="116285"/>
            </a:xfrm>
            <a:custGeom>
              <a:avLst/>
              <a:gdLst>
                <a:gd name="connsiteX0" fmla="*/ 1984 w 387746"/>
                <a:gd name="connsiteY0" fmla="*/ 96441 h 116285"/>
                <a:gd name="connsiteX1" fmla="*/ 73421 w 387746"/>
                <a:gd name="connsiteY1" fmla="*/ 115491 h 116285"/>
                <a:gd name="connsiteX2" fmla="*/ 116284 w 387746"/>
                <a:gd name="connsiteY2" fmla="*/ 101204 h 116285"/>
                <a:gd name="connsiteX3" fmla="*/ 178196 w 387746"/>
                <a:gd name="connsiteY3" fmla="*/ 108347 h 116285"/>
                <a:gd name="connsiteX4" fmla="*/ 235346 w 387746"/>
                <a:gd name="connsiteY4" fmla="*/ 89297 h 116285"/>
                <a:gd name="connsiteX5" fmla="*/ 266302 w 387746"/>
                <a:gd name="connsiteY5" fmla="*/ 94060 h 116285"/>
                <a:gd name="connsiteX6" fmla="*/ 304402 w 387746"/>
                <a:gd name="connsiteY6" fmla="*/ 103585 h 116285"/>
                <a:gd name="connsiteX7" fmla="*/ 332977 w 387746"/>
                <a:gd name="connsiteY7" fmla="*/ 65485 h 116285"/>
                <a:gd name="connsiteX8" fmla="*/ 352027 w 387746"/>
                <a:gd name="connsiteY8" fmla="*/ 63104 h 116285"/>
                <a:gd name="connsiteX9" fmla="*/ 380602 w 387746"/>
                <a:gd name="connsiteY9" fmla="*/ 17860 h 116285"/>
                <a:gd name="connsiteX10" fmla="*/ 387746 w 387746"/>
                <a:gd name="connsiteY10" fmla="*/ 10716 h 116285"/>
                <a:gd name="connsiteX11" fmla="*/ 380602 w 387746"/>
                <a:gd name="connsiteY11" fmla="*/ 1191 h 116285"/>
                <a:gd name="connsiteX12" fmla="*/ 363934 w 387746"/>
                <a:gd name="connsiteY12" fmla="*/ 3572 h 116285"/>
                <a:gd name="connsiteX13" fmla="*/ 340121 w 387746"/>
                <a:gd name="connsiteY13" fmla="*/ 17860 h 116285"/>
                <a:gd name="connsiteX14" fmla="*/ 304402 w 387746"/>
                <a:gd name="connsiteY14" fmla="*/ 17860 h 116285"/>
                <a:gd name="connsiteX15" fmla="*/ 230584 w 387746"/>
                <a:gd name="connsiteY15" fmla="*/ 8335 h 116285"/>
                <a:gd name="connsiteX16" fmla="*/ 194865 w 387746"/>
                <a:gd name="connsiteY16" fmla="*/ 32147 h 116285"/>
                <a:gd name="connsiteX17" fmla="*/ 130571 w 387746"/>
                <a:gd name="connsiteY17" fmla="*/ 22622 h 116285"/>
                <a:gd name="connsiteX18" fmla="*/ 121046 w 387746"/>
                <a:gd name="connsiteY18" fmla="*/ 25004 h 116285"/>
                <a:gd name="connsiteX19" fmla="*/ 113902 w 387746"/>
                <a:gd name="connsiteY19" fmla="*/ 29766 h 116285"/>
                <a:gd name="connsiteX20" fmla="*/ 99615 w 387746"/>
                <a:gd name="connsiteY20" fmla="*/ 39291 h 116285"/>
                <a:gd name="connsiteX21" fmla="*/ 61515 w 387746"/>
                <a:gd name="connsiteY21" fmla="*/ 36910 h 116285"/>
                <a:gd name="connsiteX22" fmla="*/ 1984 w 387746"/>
                <a:gd name="connsiteY22" fmla="*/ 96441 h 11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7746" h="116285">
                  <a:moveTo>
                    <a:pt x="1984" y="96441"/>
                  </a:moveTo>
                  <a:cubicBezTo>
                    <a:pt x="3968" y="109538"/>
                    <a:pt x="54371" y="114697"/>
                    <a:pt x="73421" y="115491"/>
                  </a:cubicBezTo>
                  <a:cubicBezTo>
                    <a:pt x="92471" y="116285"/>
                    <a:pt x="98822" y="102395"/>
                    <a:pt x="116284" y="101204"/>
                  </a:cubicBezTo>
                  <a:cubicBezTo>
                    <a:pt x="133747" y="100013"/>
                    <a:pt x="158352" y="110331"/>
                    <a:pt x="178196" y="108347"/>
                  </a:cubicBezTo>
                  <a:cubicBezTo>
                    <a:pt x="198040" y="106363"/>
                    <a:pt x="220662" y="91678"/>
                    <a:pt x="235346" y="89297"/>
                  </a:cubicBezTo>
                  <a:cubicBezTo>
                    <a:pt x="250030" y="86916"/>
                    <a:pt x="254793" y="91679"/>
                    <a:pt x="266302" y="94060"/>
                  </a:cubicBezTo>
                  <a:cubicBezTo>
                    <a:pt x="277811" y="96441"/>
                    <a:pt x="293290" y="108347"/>
                    <a:pt x="304402" y="103585"/>
                  </a:cubicBezTo>
                  <a:cubicBezTo>
                    <a:pt x="315514" y="98823"/>
                    <a:pt x="325040" y="72232"/>
                    <a:pt x="332977" y="65485"/>
                  </a:cubicBezTo>
                  <a:cubicBezTo>
                    <a:pt x="340915" y="58738"/>
                    <a:pt x="344090" y="71041"/>
                    <a:pt x="352027" y="63104"/>
                  </a:cubicBezTo>
                  <a:cubicBezTo>
                    <a:pt x="359964" y="55167"/>
                    <a:pt x="374649" y="26591"/>
                    <a:pt x="380602" y="17860"/>
                  </a:cubicBezTo>
                  <a:cubicBezTo>
                    <a:pt x="386555" y="9129"/>
                    <a:pt x="387746" y="13494"/>
                    <a:pt x="387746" y="10716"/>
                  </a:cubicBezTo>
                  <a:cubicBezTo>
                    <a:pt x="387746" y="7938"/>
                    <a:pt x="384571" y="2382"/>
                    <a:pt x="380602" y="1191"/>
                  </a:cubicBezTo>
                  <a:cubicBezTo>
                    <a:pt x="376633" y="0"/>
                    <a:pt x="370681" y="794"/>
                    <a:pt x="363934" y="3572"/>
                  </a:cubicBezTo>
                  <a:cubicBezTo>
                    <a:pt x="357187" y="6350"/>
                    <a:pt x="350043" y="15479"/>
                    <a:pt x="340121" y="17860"/>
                  </a:cubicBezTo>
                  <a:cubicBezTo>
                    <a:pt x="330199" y="20241"/>
                    <a:pt x="322658" y="19448"/>
                    <a:pt x="304402" y="17860"/>
                  </a:cubicBezTo>
                  <a:cubicBezTo>
                    <a:pt x="286146" y="16273"/>
                    <a:pt x="248840" y="5954"/>
                    <a:pt x="230584" y="8335"/>
                  </a:cubicBezTo>
                  <a:cubicBezTo>
                    <a:pt x="212328" y="10716"/>
                    <a:pt x="211534" y="29766"/>
                    <a:pt x="194865" y="32147"/>
                  </a:cubicBezTo>
                  <a:cubicBezTo>
                    <a:pt x="178196" y="34528"/>
                    <a:pt x="142874" y="23812"/>
                    <a:pt x="130571" y="22622"/>
                  </a:cubicBezTo>
                  <a:cubicBezTo>
                    <a:pt x="118268" y="21432"/>
                    <a:pt x="123824" y="23813"/>
                    <a:pt x="121046" y="25004"/>
                  </a:cubicBezTo>
                  <a:cubicBezTo>
                    <a:pt x="118268" y="26195"/>
                    <a:pt x="113902" y="29766"/>
                    <a:pt x="113902" y="29766"/>
                  </a:cubicBezTo>
                  <a:cubicBezTo>
                    <a:pt x="110330" y="32147"/>
                    <a:pt x="108346" y="38100"/>
                    <a:pt x="99615" y="39291"/>
                  </a:cubicBezTo>
                  <a:cubicBezTo>
                    <a:pt x="90884" y="40482"/>
                    <a:pt x="71834" y="32544"/>
                    <a:pt x="61515" y="36910"/>
                  </a:cubicBezTo>
                  <a:cubicBezTo>
                    <a:pt x="51196" y="41276"/>
                    <a:pt x="0" y="83344"/>
                    <a:pt x="1984" y="96441"/>
                  </a:cubicBezTo>
                  <a:close/>
                </a:path>
              </a:pathLst>
            </a:cu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211388" y="2616993"/>
              <a:ext cx="45719" cy="45719"/>
            </a:xfrm>
            <a:prstGeom prst="ellipse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284413" y="3026569"/>
              <a:ext cx="45719" cy="45719"/>
            </a:xfrm>
            <a:prstGeom prst="ellipse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178050" y="3053555"/>
              <a:ext cx="45719" cy="45719"/>
            </a:xfrm>
            <a:prstGeom prst="ellipse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218532" y="2926555"/>
              <a:ext cx="45719" cy="45719"/>
            </a:xfrm>
            <a:prstGeom prst="ellipse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293938" y="2516983"/>
              <a:ext cx="45719" cy="45719"/>
            </a:xfrm>
            <a:prstGeom prst="ellipse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311401" y="2862262"/>
              <a:ext cx="45719" cy="45719"/>
            </a:xfrm>
            <a:prstGeom prst="ellipse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410619" y="2926558"/>
              <a:ext cx="45719" cy="45719"/>
            </a:xfrm>
            <a:prstGeom prst="ellipse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03475" y="2805115"/>
              <a:ext cx="45719" cy="45719"/>
            </a:xfrm>
            <a:prstGeom prst="ellipse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401094" y="2581277"/>
              <a:ext cx="45719" cy="45719"/>
            </a:xfrm>
            <a:prstGeom prst="ellipse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42686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The Sample: Solvent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graphicFrame>
        <p:nvGraphicFramePr>
          <p:cNvPr id="202754" name="Object 2"/>
          <p:cNvGraphicFramePr>
            <a:graphicFrameLocks noChangeAspect="1"/>
          </p:cNvGraphicFramePr>
          <p:nvPr/>
        </p:nvGraphicFramePr>
        <p:xfrm>
          <a:off x="-15876" y="1384300"/>
          <a:ext cx="5673725" cy="4336546"/>
        </p:xfrm>
        <a:graphic>
          <a:graphicData uri="http://schemas.openxmlformats.org/presentationml/2006/ole">
            <p:oleObj spid="_x0000_s202757" name="Graph" r:id="rId3" imgW="3879494" imgH="2965094" progId="Origin50.Graph">
              <p:embed/>
            </p:oleObj>
          </a:graphicData>
        </a:graphic>
      </p:graphicFrame>
      <p:sp>
        <p:nvSpPr>
          <p:cNvPr id="9" name="Rectangle 8"/>
          <p:cNvSpPr/>
          <p:nvPr/>
        </p:nvSpPr>
        <p:spPr>
          <a:xfrm>
            <a:off x="5346700" y="1128653"/>
            <a:ext cx="370205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/>
            <a:r>
              <a:rPr lang="en-US" sz="2000" u="sng" dirty="0" smtClean="0">
                <a:latin typeface="Tahoma" pitchFamily="34" charset="0"/>
              </a:rPr>
              <a:t>Common solvent cutoffs in nm: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water		190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</a:t>
            </a:r>
            <a:r>
              <a:rPr lang="en-US" dirty="0" err="1" smtClean="0">
                <a:latin typeface="Tahoma" pitchFamily="34" charset="0"/>
              </a:rPr>
              <a:t>acetonitrile</a:t>
            </a:r>
            <a:r>
              <a:rPr lang="en-US" dirty="0" smtClean="0">
                <a:latin typeface="Tahoma" pitchFamily="34" charset="0"/>
              </a:rPr>
              <a:t> 	190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isooctane	195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</a:t>
            </a:r>
            <a:r>
              <a:rPr lang="en-US" dirty="0" err="1" smtClean="0">
                <a:latin typeface="Tahoma" pitchFamily="34" charset="0"/>
              </a:rPr>
              <a:t>cyclohexane</a:t>
            </a:r>
            <a:r>
              <a:rPr lang="en-US" dirty="0" smtClean="0">
                <a:latin typeface="Tahoma" pitchFamily="34" charset="0"/>
              </a:rPr>
              <a:t>	200 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n-hexane	200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ethanol	205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methanol	210 	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ether		210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1,4-dioxane	215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THF		220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CH</a:t>
            </a:r>
            <a:r>
              <a:rPr lang="en-US" baseline="-25000" dirty="0" smtClean="0">
                <a:latin typeface="Tahoma" pitchFamily="34" charset="0"/>
              </a:rPr>
              <a:t>2</a:t>
            </a:r>
            <a:r>
              <a:rPr lang="en-US" dirty="0" smtClean="0">
                <a:latin typeface="Tahoma" pitchFamily="34" charset="0"/>
              </a:rPr>
              <a:t>Cl</a:t>
            </a:r>
            <a:r>
              <a:rPr lang="en-US" baseline="-25000" dirty="0" smtClean="0">
                <a:latin typeface="Tahoma" pitchFamily="34" charset="0"/>
              </a:rPr>
              <a:t>2</a:t>
            </a:r>
            <a:r>
              <a:rPr lang="en-US" dirty="0" smtClean="0">
                <a:latin typeface="Tahoma" pitchFamily="34" charset="0"/>
              </a:rPr>
              <a:t>	235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Chloroform	240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CCl</a:t>
            </a:r>
            <a:r>
              <a:rPr lang="en-US" baseline="-25000" dirty="0" smtClean="0">
                <a:latin typeface="Tahoma" pitchFamily="34" charset="0"/>
              </a:rPr>
              <a:t>4</a:t>
            </a:r>
            <a:r>
              <a:rPr lang="en-US" dirty="0" smtClean="0">
                <a:latin typeface="Tahoma" pitchFamily="34" charset="0"/>
              </a:rPr>
              <a:t>		265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benzene	280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toluene	285</a:t>
            </a:r>
          </a:p>
          <a:p>
            <a:pPr marL="342900" lvl="4" indent="-342900"/>
            <a:r>
              <a:rPr lang="en-US" dirty="0" smtClean="0">
                <a:latin typeface="Tahoma" pitchFamily="34" charset="0"/>
              </a:rPr>
              <a:t>	acetone	340</a:t>
            </a:r>
          </a:p>
          <a:p>
            <a:pPr marL="342900" lvl="4" indent="-342900"/>
            <a:endParaRPr lang="en-US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123" y="1512753"/>
            <a:ext cx="3735727" cy="45489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81249" name="Rectangle 1"/>
          <p:cNvSpPr>
            <a:spLocks noChangeArrowheads="1"/>
          </p:cNvSpPr>
          <p:nvPr/>
        </p:nvSpPr>
        <p:spPr bwMode="auto">
          <a:xfrm>
            <a:off x="1495426" y="6325316"/>
            <a:ext cx="16192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cs typeface="Tahoma" pitchFamily="34" charset="0"/>
              </a:rPr>
              <a:t>1,2,4,5-Tetrazine</a:t>
            </a:r>
            <a:endParaRPr kumimoji="0" lang="en-US" sz="40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42686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The Sample: Solvent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4534" y="939487"/>
            <a:ext cx="422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 smtClean="0"/>
              <a:t>Vibrational</a:t>
            </a:r>
            <a:r>
              <a:rPr lang="en-US" sz="2000" u="sng" dirty="0" smtClean="0"/>
              <a:t> Structure</a:t>
            </a:r>
            <a:endParaRPr lang="en-US" sz="2000" u="sng" dirty="0"/>
          </a:p>
        </p:txBody>
      </p:sp>
      <p:sp>
        <p:nvSpPr>
          <p:cNvPr id="14" name="TextBox 13"/>
          <p:cNvSpPr txBox="1"/>
          <p:nvPr/>
        </p:nvSpPr>
        <p:spPr>
          <a:xfrm>
            <a:off x="4727484" y="933420"/>
            <a:ext cx="422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 smtClean="0"/>
              <a:t>Solvatochromism</a:t>
            </a:r>
            <a:endParaRPr lang="en-US" sz="2000" u="sng" dirty="0"/>
          </a:p>
        </p:txBody>
      </p:sp>
      <p:pic>
        <p:nvPicPr>
          <p:cNvPr id="15" name="Picture 19" descr="dichloro_solventeffe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4791" y="1681496"/>
            <a:ext cx="2572309" cy="1834718"/>
          </a:xfrm>
          <a:prstGeom prst="rect">
            <a:avLst/>
          </a:prstGeom>
          <a:noFill/>
        </p:spPr>
      </p:pic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7529513" y="1967683"/>
          <a:ext cx="1414125" cy="1280342"/>
        </p:xfrm>
        <a:graphic>
          <a:graphicData uri="http://schemas.openxmlformats.org/presentationml/2006/ole">
            <p:oleObj spid="_x0000_s181253" name="CS ChemDraw Drawing" r:id="rId5" imgW="1913622" imgH="1732320" progId="ChemDraw.Document.6.0">
              <p:embed/>
            </p:oleObj>
          </a:graphicData>
        </a:graphic>
      </p:graphicFrame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8774" y="3725944"/>
            <a:ext cx="3058087" cy="236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5575" y="866775"/>
            <a:ext cx="476593" cy="105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Correcting for background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graphicFrame>
        <p:nvGraphicFramePr>
          <p:cNvPr id="201730" name="Object 3"/>
          <p:cNvGraphicFramePr>
            <a:graphicFrameLocks noChangeAspect="1"/>
          </p:cNvGraphicFramePr>
          <p:nvPr/>
        </p:nvGraphicFramePr>
        <p:xfrm>
          <a:off x="831850" y="2432842"/>
          <a:ext cx="3117850" cy="2728119"/>
        </p:xfrm>
        <a:graphic>
          <a:graphicData uri="http://schemas.openxmlformats.org/presentationml/2006/ole">
            <p:oleObj spid="_x0000_s201733" name="PaperPort Document" r:id="rId4" imgW="3995928" imgH="3215640" progId="">
              <p:embed/>
            </p:oleObj>
          </a:graphicData>
        </a:graphic>
      </p:graphicFrame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314325" y="1873250"/>
            <a:ext cx="3990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1" hangingPunct="1">
              <a:spcBef>
                <a:spcPct val="20000"/>
              </a:spcBef>
            </a:pPr>
            <a:r>
              <a:rPr lang="en-GB" sz="2800" dirty="0" smtClean="0"/>
              <a:t>A </a:t>
            </a:r>
            <a:r>
              <a:rPr lang="en-GB" sz="2800" dirty="0"/>
              <a:t>= -</a:t>
            </a:r>
            <a:r>
              <a:rPr lang="en-GB" sz="2800" dirty="0" smtClean="0"/>
              <a:t>log </a:t>
            </a:r>
            <a:r>
              <a:rPr lang="en-GB" sz="2800" dirty="0"/>
              <a:t>T = </a:t>
            </a:r>
            <a:r>
              <a:rPr lang="en-GB" sz="2800" dirty="0" smtClean="0"/>
              <a:t>log </a:t>
            </a:r>
            <a:r>
              <a:rPr lang="en-GB" sz="2800" dirty="0"/>
              <a:t>P</a:t>
            </a:r>
            <a:r>
              <a:rPr lang="en-GB" sz="2800" baseline="-25000" dirty="0"/>
              <a:t>0</a:t>
            </a:r>
            <a:r>
              <a:rPr lang="en-GB" sz="2800" dirty="0"/>
              <a:t>/P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9050" y="951280"/>
            <a:ext cx="40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endParaRPr lang="en-US" baseline="-250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7415" y="1912227"/>
            <a:ext cx="3471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cuvette</a:t>
            </a:r>
            <a:r>
              <a:rPr lang="en-US" sz="2000" dirty="0" smtClean="0"/>
              <a:t> + solvent + sample</a:t>
            </a:r>
            <a:endParaRPr lang="en-US" sz="2000" dirty="0"/>
          </a:p>
        </p:txBody>
      </p:sp>
      <p:sp>
        <p:nvSpPr>
          <p:cNvPr id="9" name="Freeform 97"/>
          <p:cNvSpPr>
            <a:spLocks noChangeAspect="1"/>
          </p:cNvSpPr>
          <p:nvPr/>
        </p:nvSpPr>
        <p:spPr bwMode="auto">
          <a:xfrm rot="324265" flipH="1">
            <a:off x="5286967" y="1381042"/>
            <a:ext cx="1143993" cy="215450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0" name="Freeform 97"/>
          <p:cNvSpPr>
            <a:spLocks noChangeAspect="1"/>
          </p:cNvSpPr>
          <p:nvPr/>
        </p:nvSpPr>
        <p:spPr bwMode="auto">
          <a:xfrm rot="324265" flipH="1">
            <a:off x="7040513" y="1381042"/>
            <a:ext cx="1143993" cy="215450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0525" y="5181600"/>
            <a:ext cx="3829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 want to know A (log P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/P) for only our sample!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4776031" y="2295495"/>
            <a:ext cx="39449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sz="2000" baseline="-25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all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= </a:t>
            </a:r>
            <a:r>
              <a:rPr lang="en-US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sz="2000" baseline="-25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cuvette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+  </a:t>
            </a:r>
            <a:r>
              <a:rPr lang="en-US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sz="2000" baseline="-25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solvent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+  </a:t>
            </a:r>
            <a:r>
              <a:rPr lang="en-US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sz="2000" baseline="-25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sample</a:t>
            </a:r>
            <a:endParaRPr lang="en-US" sz="2000" baseline="-25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53550" y="960805"/>
            <a:ext cx="40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endParaRPr lang="en-US" baseline="-25000" dirty="0">
              <a:solidFill>
                <a:srgbClr val="FF0000"/>
              </a:solidFill>
              <a:latin typeface="Symbol" pitchFamily="18" charset="2"/>
            </a:endParaRPr>
          </a:p>
        </p:txBody>
      </p:sp>
      <p:pic>
        <p:nvPicPr>
          <p:cNvPr id="2017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7951" y="3341026"/>
            <a:ext cx="561785" cy="113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5482240" y="4417302"/>
            <a:ext cx="2394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cuvette</a:t>
            </a:r>
            <a:r>
              <a:rPr lang="en-US" sz="2000" dirty="0" smtClean="0"/>
              <a:t> + solvent</a:t>
            </a:r>
            <a:endParaRPr lang="en-US" sz="2000" dirty="0"/>
          </a:p>
        </p:txBody>
      </p:sp>
      <p:sp>
        <p:nvSpPr>
          <p:cNvPr id="52" name="Rectangle 51"/>
          <p:cNvSpPr/>
          <p:nvPr/>
        </p:nvSpPr>
        <p:spPr>
          <a:xfrm>
            <a:off x="4804606" y="4791045"/>
            <a:ext cx="3462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sz="2000" baseline="-25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background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= </a:t>
            </a:r>
            <a:r>
              <a:rPr lang="en-US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sz="2000" baseline="-25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cuvette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+  </a:t>
            </a:r>
            <a:r>
              <a:rPr lang="en-US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sz="2000" baseline="-25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solvent</a:t>
            </a:r>
            <a:endParaRPr lang="en-US" sz="2000" baseline="-25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39050" y="3456355"/>
            <a:ext cx="40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endParaRPr lang="en-US" baseline="-250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54" name="Freeform 97"/>
          <p:cNvSpPr>
            <a:spLocks noChangeAspect="1"/>
          </p:cNvSpPr>
          <p:nvPr/>
        </p:nvSpPr>
        <p:spPr bwMode="auto">
          <a:xfrm rot="324265" flipH="1">
            <a:off x="5286967" y="3886117"/>
            <a:ext cx="1143993" cy="215450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5" name="Freeform 97"/>
          <p:cNvSpPr>
            <a:spLocks noChangeAspect="1"/>
          </p:cNvSpPr>
          <p:nvPr/>
        </p:nvSpPr>
        <p:spPr bwMode="auto">
          <a:xfrm rot="324265" flipH="1">
            <a:off x="7040513" y="3886117"/>
            <a:ext cx="1143993" cy="215450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353550" y="3465880"/>
            <a:ext cx="40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endParaRPr lang="en-US" baseline="-250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852231" y="5934045"/>
            <a:ext cx="4109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sz="2800" baseline="-25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all</a:t>
            </a:r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en-US" sz="28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sz="2800" baseline="-25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background</a:t>
            </a:r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=  </a:t>
            </a:r>
            <a:r>
              <a:rPr lang="en-US" sz="28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sz="2800" baseline="-25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sample</a:t>
            </a:r>
            <a:endParaRPr lang="en-US" sz="2800" baseline="-25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0" grpId="0" animBg="1"/>
      <p:bldP spid="12" grpId="0"/>
      <p:bldP spid="13" grpId="0"/>
      <p:bldP spid="51" grpId="0"/>
      <p:bldP spid="52" grpId="0"/>
      <p:bldP spid="53" grpId="0"/>
      <p:bldP spid="54" grpId="0" animBg="1"/>
      <p:bldP spid="55" grpId="0" animBg="1"/>
      <p:bldP spid="56" grpId="0"/>
      <p:bldP spid="5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Instrument Architectures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1506" y="3512155"/>
            <a:ext cx="4109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sz="2800" baseline="-25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all</a:t>
            </a:r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en-US" sz="28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sz="2800" baseline="-25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background</a:t>
            </a:r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=  </a:t>
            </a:r>
            <a:r>
              <a:rPr lang="en-US" sz="28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sz="2800" baseline="-25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sample</a:t>
            </a:r>
            <a:endParaRPr lang="en-US" sz="2800" baseline="-25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600" y="2331085"/>
            <a:ext cx="476593" cy="105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0526" y="2309786"/>
            <a:ext cx="561785" cy="113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3779044" y="2924017"/>
            <a:ext cx="45719" cy="45719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72681" y="2951003"/>
            <a:ext cx="45719" cy="45719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03638" y="2824003"/>
            <a:ext cx="45719" cy="45719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776663" y="3233579"/>
            <a:ext cx="45719" cy="45719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70300" y="3260565"/>
            <a:ext cx="45719" cy="45719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10782" y="3133565"/>
            <a:ext cx="45719" cy="45719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786188" y="2723993"/>
            <a:ext cx="45719" cy="45719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03651" y="3069272"/>
            <a:ext cx="45719" cy="45719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902869" y="3133568"/>
            <a:ext cx="45719" cy="45719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95725" y="3012125"/>
            <a:ext cx="45719" cy="45719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93344" y="2788287"/>
            <a:ext cx="45719" cy="45719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3500" y="4381500"/>
            <a:ext cx="469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How do we measure background (reference) and sample?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856178" y="2301687"/>
            <a:ext cx="386837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u="sng" dirty="0" smtClean="0"/>
              <a:t>Architectures</a:t>
            </a:r>
          </a:p>
          <a:p>
            <a:pPr marL="342900">
              <a:spcAft>
                <a:spcPts val="1200"/>
              </a:spcAft>
            </a:pPr>
            <a:r>
              <a:rPr lang="en-US" sz="2400" dirty="0" smtClean="0"/>
              <a:t>1)  Single Beam</a:t>
            </a:r>
          </a:p>
          <a:p>
            <a:pPr marL="342900">
              <a:spcAft>
                <a:spcPts val="1200"/>
              </a:spcAft>
            </a:pPr>
            <a:r>
              <a:rPr lang="en-US" sz="2400" dirty="0" smtClean="0"/>
              <a:t>2)  Double Beam</a:t>
            </a:r>
          </a:p>
          <a:p>
            <a:pPr marL="1092200" lvl="1" indent="1651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Spatially Separated</a:t>
            </a:r>
          </a:p>
          <a:p>
            <a:pPr marL="1092200" lvl="1" indent="1651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Temporally Separated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Single Beam Instrument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35762" y="714884"/>
            <a:ext cx="7859776" cy="1810201"/>
            <a:chOff x="635762" y="723273"/>
            <a:chExt cx="7859776" cy="1810201"/>
          </a:xfrm>
        </p:grpSpPr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5762" y="723273"/>
              <a:ext cx="7859776" cy="18102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2222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11503" y="2024762"/>
              <a:ext cx="114597" cy="166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267399" y="2050016"/>
            <a:ext cx="391031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/>
              <a:t>Sequence of Events</a:t>
            </a:r>
          </a:p>
          <a:p>
            <a:pPr marL="342900"/>
            <a:r>
              <a:rPr lang="en-US" sz="2000" dirty="0" smtClean="0"/>
              <a:t>1)   Light Source On</a:t>
            </a:r>
          </a:p>
          <a:p>
            <a:pPr marL="800100" indent="-457200"/>
            <a:r>
              <a:rPr lang="en-US" sz="2000" dirty="0" smtClean="0"/>
              <a:t>2)   Reference in holder</a:t>
            </a:r>
          </a:p>
          <a:p>
            <a:pPr marL="800100" indent="-457200"/>
            <a:r>
              <a:rPr lang="en-US" sz="2000" dirty="0" smtClean="0"/>
              <a:t>3)   Open Shutter </a:t>
            </a:r>
          </a:p>
          <a:p>
            <a:pPr marL="800100" indent="-457200"/>
            <a:r>
              <a:rPr lang="en-US" sz="2000" dirty="0" smtClean="0"/>
              <a:t>4)   Measure light (P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)</a:t>
            </a:r>
          </a:p>
          <a:p>
            <a:pPr marL="800100" indent="-457200"/>
            <a:r>
              <a:rPr lang="en-US" sz="2000" dirty="0" smtClean="0"/>
              <a:t>5)   Raster </a:t>
            </a:r>
            <a:r>
              <a:rPr lang="en-US" sz="2000" dirty="0" smtClean="0">
                <a:latin typeface="Symbol" pitchFamily="18" charset="2"/>
              </a:rPr>
              <a:t>l </a:t>
            </a:r>
            <a:r>
              <a:rPr lang="en-US" sz="2000" dirty="0" smtClean="0"/>
              <a:t>and repeat 4</a:t>
            </a:r>
          </a:p>
          <a:p>
            <a:pPr marL="800100" indent="-457200"/>
            <a:r>
              <a:rPr lang="en-US" sz="2000" dirty="0" smtClean="0"/>
              <a:t>6)   Close Shutter</a:t>
            </a:r>
          </a:p>
          <a:p>
            <a:pPr marL="800100" indent="-457200"/>
            <a:r>
              <a:rPr lang="en-US" sz="2000" dirty="0" smtClean="0"/>
              <a:t>7)   Sample cell in holder</a:t>
            </a:r>
          </a:p>
          <a:p>
            <a:pPr marL="800100" indent="-457200"/>
            <a:r>
              <a:rPr lang="en-US" sz="2000" dirty="0" smtClean="0"/>
              <a:t>8)   Open Shutter </a:t>
            </a:r>
          </a:p>
          <a:p>
            <a:pPr marL="800100" indent="-457200"/>
            <a:r>
              <a:rPr lang="en-US" sz="2000" dirty="0" smtClean="0"/>
              <a:t>9)   Measure intensity (P)</a:t>
            </a:r>
          </a:p>
          <a:p>
            <a:pPr marL="800100" indent="-457200"/>
            <a:r>
              <a:rPr lang="en-US" sz="2000" dirty="0" smtClean="0"/>
              <a:t>10) Raster </a:t>
            </a:r>
            <a:r>
              <a:rPr lang="en-US" sz="2000" dirty="0" smtClean="0">
                <a:latin typeface="Symbol" pitchFamily="18" charset="2"/>
              </a:rPr>
              <a:t>l </a:t>
            </a:r>
            <a:r>
              <a:rPr lang="en-US" sz="2000" dirty="0" smtClean="0"/>
              <a:t>and repeat 9</a:t>
            </a:r>
          </a:p>
          <a:p>
            <a:pPr marL="800100" indent="-457200"/>
            <a:r>
              <a:rPr lang="en-US" sz="2000" dirty="0" smtClean="0"/>
              <a:t>11) Close Shutter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222045" y="6084523"/>
            <a:ext cx="3990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1" hangingPunct="1">
              <a:spcBef>
                <a:spcPct val="20000"/>
              </a:spcBef>
            </a:pPr>
            <a:r>
              <a:rPr lang="en-GB" sz="2800" dirty="0" smtClean="0"/>
              <a:t>A </a:t>
            </a:r>
            <a:r>
              <a:rPr lang="en-GB" sz="2800" dirty="0"/>
              <a:t>= -</a:t>
            </a:r>
            <a:r>
              <a:rPr lang="en-GB" sz="2800" dirty="0" smtClean="0"/>
              <a:t>log </a:t>
            </a:r>
            <a:r>
              <a:rPr lang="en-GB" sz="2800" dirty="0"/>
              <a:t>T = </a:t>
            </a:r>
            <a:r>
              <a:rPr lang="en-GB" sz="2800" dirty="0" smtClean="0"/>
              <a:t>log </a:t>
            </a:r>
            <a:r>
              <a:rPr lang="en-GB" sz="2800" dirty="0"/>
              <a:t>P</a:t>
            </a:r>
            <a:r>
              <a:rPr lang="en-GB" sz="2800" baseline="-25000" dirty="0"/>
              <a:t>0</a:t>
            </a:r>
            <a:r>
              <a:rPr lang="en-GB" sz="2800" dirty="0"/>
              <a:t>/P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12334" y="2771572"/>
            <a:ext cx="429744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Pros:</a:t>
            </a:r>
          </a:p>
          <a:p>
            <a:pPr marL="228600"/>
            <a:r>
              <a:rPr lang="en-US" dirty="0" smtClean="0"/>
              <a:t>Simple</a:t>
            </a:r>
          </a:p>
          <a:p>
            <a:pPr marL="228600"/>
            <a:r>
              <a:rPr lang="en-US" dirty="0" smtClean="0"/>
              <a:t>Less expensive</a:t>
            </a:r>
          </a:p>
          <a:p>
            <a:pPr marL="228600"/>
            <a:r>
              <a:rPr lang="en-US" dirty="0" smtClean="0"/>
              <a:t>Less optics</a:t>
            </a:r>
          </a:p>
          <a:p>
            <a:pPr marL="228600"/>
            <a:r>
              <a:rPr lang="en-US" dirty="0" smtClean="0"/>
              <a:t>Less moving parts</a:t>
            </a:r>
          </a:p>
          <a:p>
            <a:pPr marL="228600"/>
            <a:r>
              <a:rPr lang="en-US" dirty="0" smtClean="0"/>
              <a:t>Higher light intensity</a:t>
            </a:r>
          </a:p>
          <a:p>
            <a:pPr marL="228600"/>
            <a:r>
              <a:rPr lang="en-US" dirty="0" smtClean="0"/>
              <a:t>Can use the same </a:t>
            </a:r>
            <a:r>
              <a:rPr lang="en-US" dirty="0" err="1" smtClean="0"/>
              <a:t>cuvette</a:t>
            </a:r>
            <a:endParaRPr lang="en-US" dirty="0" smtClean="0"/>
          </a:p>
          <a:p>
            <a:pPr marL="228600"/>
            <a:endParaRPr lang="en-US" dirty="0" smtClean="0"/>
          </a:p>
          <a:p>
            <a:r>
              <a:rPr lang="en-US" sz="2000" b="1" u="sng" dirty="0" smtClean="0"/>
              <a:t>Cons:</a:t>
            </a:r>
          </a:p>
          <a:p>
            <a:pPr marL="228600"/>
            <a:r>
              <a:rPr lang="en-US" dirty="0" smtClean="0"/>
              <a:t>Changes over time</a:t>
            </a:r>
          </a:p>
          <a:p>
            <a:pPr marL="228600"/>
            <a:r>
              <a:rPr lang="en-US" dirty="0" smtClean="0"/>
              <a:t>Better for short term experiments</a:t>
            </a:r>
          </a:p>
          <a:p>
            <a:pPr marL="228600"/>
            <a:r>
              <a:rPr lang="en-US" dirty="0" smtClean="0"/>
              <a:t>Manually move samples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8859" y="4427035"/>
            <a:ext cx="307130" cy="68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0878" y="2877423"/>
            <a:ext cx="379831" cy="76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164328" y="1246188"/>
            <a:ext cx="3303148" cy="52014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200" u="sng" dirty="0" smtClean="0"/>
              <a:t>Compensates for:</a:t>
            </a:r>
          </a:p>
          <a:p>
            <a:pPr marL="227013">
              <a:spcAft>
                <a:spcPts val="1200"/>
              </a:spcAft>
            </a:pPr>
            <a:r>
              <a:rPr lang="en-US" sz="2200" dirty="0" smtClean="0"/>
              <a:t>1)  Lamp Fluctuations</a:t>
            </a:r>
          </a:p>
          <a:p>
            <a:pPr marL="227013">
              <a:spcAft>
                <a:spcPts val="1200"/>
              </a:spcAft>
            </a:pPr>
            <a:endParaRPr lang="en-US" sz="2200" dirty="0" smtClean="0"/>
          </a:p>
          <a:p>
            <a:pPr marL="227013">
              <a:spcAft>
                <a:spcPts val="1200"/>
              </a:spcAft>
            </a:pPr>
            <a:endParaRPr lang="en-US" sz="2200" dirty="0" smtClean="0"/>
          </a:p>
          <a:p>
            <a:pPr marL="227013">
              <a:spcAft>
                <a:spcPts val="1200"/>
              </a:spcAft>
            </a:pPr>
            <a:endParaRPr lang="en-US" sz="2200" dirty="0" smtClean="0"/>
          </a:p>
          <a:p>
            <a:pPr marL="227013">
              <a:spcAft>
                <a:spcPts val="1200"/>
              </a:spcAft>
            </a:pPr>
            <a:endParaRPr lang="en-US" sz="2200" dirty="0" smtClean="0"/>
          </a:p>
          <a:p>
            <a:pPr marL="227013">
              <a:spcAft>
                <a:spcPts val="1200"/>
              </a:spcAft>
            </a:pPr>
            <a:r>
              <a:rPr lang="en-US" sz="2200" dirty="0" smtClean="0"/>
              <a:t>2)  Temperature changes</a:t>
            </a:r>
          </a:p>
          <a:p>
            <a:pPr marL="227013">
              <a:spcAft>
                <a:spcPts val="1200"/>
              </a:spcAft>
            </a:pPr>
            <a:r>
              <a:rPr lang="en-US" sz="2200" dirty="0" smtClean="0"/>
              <a:t>3)  Amplifier changes</a:t>
            </a:r>
          </a:p>
          <a:p>
            <a:pPr marL="227013">
              <a:spcAft>
                <a:spcPts val="1200"/>
              </a:spcAft>
            </a:pPr>
            <a:r>
              <a:rPr lang="en-US" sz="2200" dirty="0" smtClean="0"/>
              <a:t>4)  Electromagnetic noise</a:t>
            </a:r>
          </a:p>
          <a:p>
            <a:pPr marL="227013">
              <a:spcAft>
                <a:spcPts val="1200"/>
              </a:spcAft>
            </a:pPr>
            <a:r>
              <a:rPr lang="en-US" sz="2200" dirty="0" smtClean="0"/>
              <a:t>5)  Voltage spikes</a:t>
            </a:r>
          </a:p>
          <a:p>
            <a:pPr marL="227013">
              <a:spcAft>
                <a:spcPts val="1200"/>
              </a:spcAft>
            </a:pPr>
            <a:r>
              <a:rPr lang="en-US" sz="2200" dirty="0" smtClean="0"/>
              <a:t>6)  Continuous recording</a:t>
            </a: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Double Beam Instrument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738" y="1514636"/>
            <a:ext cx="3914651" cy="1407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80" y="4400449"/>
            <a:ext cx="4077784" cy="18455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42900" y="877072"/>
            <a:ext cx="25932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 smtClean="0"/>
              <a:t>Spatially Separated</a:t>
            </a:r>
          </a:p>
        </p:txBody>
      </p:sp>
      <p:pic>
        <p:nvPicPr>
          <p:cNvPr id="12" name="Picture 2" descr="http://zeiss-campus.magnet.fsu.edu/tutorials/arclampinstability/arclampstabilityfigur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8735" y="2256639"/>
            <a:ext cx="3493621" cy="162746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69465" y="4005896"/>
            <a:ext cx="33552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 smtClean="0"/>
              <a:t>Temporally Separated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Outline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1" y="1487488"/>
            <a:ext cx="429894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1) Absorption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2) Spectrum Beer's Law</a:t>
            </a:r>
          </a:p>
          <a:p>
            <a:r>
              <a:rPr lang="en-US" sz="2400" dirty="0" smtClean="0"/>
              <a:t>3) Instrument Components</a:t>
            </a:r>
          </a:p>
          <a:p>
            <a:pPr marL="457200" indent="114300">
              <a:buFont typeface="Arial" pitchFamily="34" charset="0"/>
              <a:buChar char="•"/>
            </a:pPr>
            <a:r>
              <a:rPr lang="en-US" sz="2000" dirty="0" smtClean="0"/>
              <a:t>Light sources</a:t>
            </a:r>
          </a:p>
          <a:p>
            <a:pPr marL="457200" indent="114300">
              <a:buFont typeface="Arial" pitchFamily="34" charset="0"/>
              <a:buChar char="•"/>
            </a:pPr>
            <a:r>
              <a:rPr lang="en-US" sz="2000" dirty="0" err="1" smtClean="0"/>
              <a:t>Monochrometers</a:t>
            </a:r>
            <a:endParaRPr lang="en-US" sz="2000" dirty="0" smtClean="0"/>
          </a:p>
          <a:p>
            <a:pPr marL="457200" indent="114300">
              <a:buFont typeface="Arial" pitchFamily="34" charset="0"/>
              <a:buChar char="•"/>
            </a:pPr>
            <a:r>
              <a:rPr lang="en-US" sz="2000" dirty="0" smtClean="0"/>
              <a:t>Detectors</a:t>
            </a:r>
          </a:p>
          <a:p>
            <a:pPr marL="457200" indent="114300">
              <a:buFont typeface="Arial" pitchFamily="34" charset="0"/>
              <a:buChar char="•"/>
            </a:pPr>
            <a:r>
              <a:rPr lang="en-US" sz="2000" dirty="0" smtClean="0"/>
              <a:t>Other components</a:t>
            </a:r>
          </a:p>
          <a:p>
            <a:pPr marL="457200" indent="1143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The sample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4) Instrument Architectures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5) UV-Vis in Action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6) Potential Complications</a:t>
            </a:r>
            <a:endParaRPr lang="en-US" sz="2400" dirty="0"/>
          </a:p>
        </p:txBody>
      </p:sp>
      <p:grpSp>
        <p:nvGrpSpPr>
          <p:cNvPr id="2" name="Group 9"/>
          <p:cNvGrpSpPr/>
          <p:nvPr/>
        </p:nvGrpSpPr>
        <p:grpSpPr>
          <a:xfrm>
            <a:off x="4888817" y="2435613"/>
            <a:ext cx="3864364" cy="1450334"/>
            <a:chOff x="393311" y="1651942"/>
            <a:chExt cx="3864364" cy="1450334"/>
          </a:xfrm>
        </p:grpSpPr>
        <p:sp>
          <p:nvSpPr>
            <p:cNvPr id="11" name="Cube 10"/>
            <p:cNvSpPr/>
            <p:nvPr/>
          </p:nvSpPr>
          <p:spPr>
            <a:xfrm>
              <a:off x="571500" y="2068349"/>
              <a:ext cx="603660" cy="685092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3311" y="1654272"/>
              <a:ext cx="1027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Source</a:t>
              </a:r>
              <a:endParaRPr lang="en-US" sz="2000" dirty="0"/>
            </a:p>
          </p:txBody>
        </p:sp>
        <p:sp>
          <p:nvSpPr>
            <p:cNvPr id="13" name="Oval 12"/>
            <p:cNvSpPr/>
            <p:nvPr/>
          </p:nvSpPr>
          <p:spPr>
            <a:xfrm rot="341964">
              <a:off x="1059323" y="2321372"/>
              <a:ext cx="101059" cy="1839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09115" y="1955800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h</a:t>
              </a:r>
              <a:r>
                <a:rPr lang="en-US" dirty="0" err="1" smtClean="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15" name="Cube 14"/>
            <p:cNvSpPr/>
            <p:nvPr/>
          </p:nvSpPr>
          <p:spPr>
            <a:xfrm>
              <a:off x="2032530" y="2018395"/>
              <a:ext cx="272520" cy="68509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36903" y="2702166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Sample</a:t>
              </a:r>
              <a:endParaRPr lang="en-US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61903" y="1651942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  <p:sp>
          <p:nvSpPr>
            <p:cNvPr id="18" name="Cube 17"/>
            <p:cNvSpPr/>
            <p:nvPr/>
          </p:nvSpPr>
          <p:spPr>
            <a:xfrm>
              <a:off x="3232150" y="2058824"/>
              <a:ext cx="603660" cy="68509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97"/>
            <p:cNvSpPr>
              <a:spLocks noChangeAspect="1"/>
            </p:cNvSpPr>
            <p:nvPr/>
          </p:nvSpPr>
          <p:spPr bwMode="auto">
            <a:xfrm rot="324265" flipH="1">
              <a:off x="1132764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0" name="Freeform 97"/>
            <p:cNvSpPr>
              <a:spLocks noChangeAspect="1"/>
            </p:cNvSpPr>
            <p:nvPr/>
          </p:nvSpPr>
          <p:spPr bwMode="auto">
            <a:xfrm rot="324265" flipH="1">
              <a:off x="2342438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Double Beam Instrument: Spatial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5455" y="2981195"/>
            <a:ext cx="543711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/>
              <a:t>Sequence of Events</a:t>
            </a:r>
          </a:p>
          <a:p>
            <a:pPr marL="342900"/>
            <a:r>
              <a:rPr lang="en-US" sz="2200" dirty="0" smtClean="0"/>
              <a:t>1)  Light Source On</a:t>
            </a:r>
          </a:p>
          <a:p>
            <a:pPr marL="800100" indent="-457200"/>
            <a:r>
              <a:rPr lang="en-US" sz="2200" dirty="0" smtClean="0"/>
              <a:t>2)  Reference and sample in holder</a:t>
            </a:r>
          </a:p>
          <a:p>
            <a:pPr marL="800100" indent="-457200"/>
            <a:r>
              <a:rPr lang="en-US" sz="2200" dirty="0" smtClean="0"/>
              <a:t>3)  Open Shutter</a:t>
            </a:r>
          </a:p>
          <a:p>
            <a:pPr marL="800100" indent="-457200"/>
            <a:r>
              <a:rPr lang="en-US" sz="2200" dirty="0" smtClean="0"/>
              <a:t>4)  Measure detector 1 (P</a:t>
            </a:r>
            <a:r>
              <a:rPr lang="en-US" sz="2200" baseline="-25000" dirty="0" smtClean="0"/>
              <a:t>0</a:t>
            </a:r>
            <a:r>
              <a:rPr lang="en-US" sz="2200" dirty="0" smtClean="0"/>
              <a:t>) and 2 (P)</a:t>
            </a:r>
          </a:p>
          <a:p>
            <a:pPr marL="800100" indent="-457200"/>
            <a:r>
              <a:rPr lang="en-US" sz="2200" dirty="0" smtClean="0"/>
              <a:t>5)  Raster </a:t>
            </a:r>
            <a:r>
              <a:rPr lang="en-US" sz="2200" dirty="0" smtClean="0">
                <a:latin typeface="Symbol" pitchFamily="18" charset="2"/>
              </a:rPr>
              <a:t>l</a:t>
            </a:r>
            <a:r>
              <a:rPr lang="en-US" sz="2200" dirty="0" smtClean="0"/>
              <a:t> and repeat 4</a:t>
            </a:r>
          </a:p>
          <a:p>
            <a:pPr marL="800100" indent="-457200"/>
            <a:r>
              <a:rPr lang="en-US" sz="2200" dirty="0" smtClean="0"/>
              <a:t>6)  Close Shutter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523628" y="5782520"/>
            <a:ext cx="3990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1" hangingPunct="1">
              <a:spcBef>
                <a:spcPct val="20000"/>
              </a:spcBef>
            </a:pPr>
            <a:r>
              <a:rPr lang="en-GB" sz="2800" dirty="0" smtClean="0"/>
              <a:t>A </a:t>
            </a:r>
            <a:r>
              <a:rPr lang="en-GB" sz="2800" dirty="0"/>
              <a:t>= -</a:t>
            </a:r>
            <a:r>
              <a:rPr lang="en-GB" sz="2800" dirty="0" smtClean="0"/>
              <a:t>log </a:t>
            </a:r>
            <a:r>
              <a:rPr lang="en-GB" sz="2800" dirty="0"/>
              <a:t>T = </a:t>
            </a:r>
            <a:r>
              <a:rPr lang="en-GB" sz="2800" dirty="0" smtClean="0"/>
              <a:t>log </a:t>
            </a:r>
            <a:r>
              <a:rPr lang="en-GB" sz="2800" dirty="0"/>
              <a:t>P</a:t>
            </a:r>
            <a:r>
              <a:rPr lang="en-GB" sz="2800" baseline="-25000" dirty="0"/>
              <a:t>0</a:t>
            </a:r>
            <a:r>
              <a:rPr lang="en-GB" sz="2800" dirty="0"/>
              <a:t>/P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90507" y="3174244"/>
            <a:ext cx="429744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Pros:</a:t>
            </a:r>
          </a:p>
          <a:p>
            <a:pPr marL="228600"/>
            <a:r>
              <a:rPr lang="en-US" dirty="0" smtClean="0"/>
              <a:t>Both samples simultaneously</a:t>
            </a:r>
          </a:p>
          <a:p>
            <a:pPr marL="228600"/>
            <a:r>
              <a:rPr lang="en-US" dirty="0" smtClean="0"/>
              <a:t>Less moving parts (than temporal)</a:t>
            </a:r>
          </a:p>
          <a:p>
            <a:pPr marL="228600"/>
            <a:endParaRPr lang="en-US" dirty="0" smtClean="0"/>
          </a:p>
          <a:p>
            <a:r>
              <a:rPr lang="en-US" sz="2000" b="1" u="sng" dirty="0" smtClean="0"/>
              <a:t>Cons:</a:t>
            </a:r>
          </a:p>
          <a:p>
            <a:pPr marL="228600"/>
            <a:r>
              <a:rPr lang="en-US" dirty="0" smtClean="0"/>
              <a:t>Two different </a:t>
            </a:r>
            <a:r>
              <a:rPr lang="en-US" dirty="0" err="1" smtClean="0"/>
              <a:t>cuvettes</a:t>
            </a:r>
            <a:endParaRPr lang="en-US" dirty="0" smtClean="0"/>
          </a:p>
          <a:p>
            <a:pPr marL="228600"/>
            <a:r>
              <a:rPr lang="en-US" dirty="0" smtClean="0"/>
              <a:t>Two different detectors</a:t>
            </a:r>
          </a:p>
          <a:p>
            <a:pPr marL="228600"/>
            <a:r>
              <a:rPr lang="en-US" dirty="0" smtClean="0"/>
              <a:t>½ the intensity</a:t>
            </a:r>
          </a:p>
          <a:p>
            <a:pPr marL="228600"/>
            <a:r>
              <a:rPr lang="en-US" dirty="0" smtClean="0"/>
              <a:t>More expensive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3527" y="793181"/>
            <a:ext cx="5985179" cy="21513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8484" y="814076"/>
            <a:ext cx="5767420" cy="26102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Double Beam Instrument: Temporal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5455" y="1966126"/>
            <a:ext cx="386837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Sequence of Events</a:t>
            </a:r>
          </a:p>
          <a:p>
            <a:pPr marL="342900"/>
            <a:r>
              <a:rPr lang="en-US" sz="2000" dirty="0" smtClean="0"/>
              <a:t>1)  Light Source On</a:t>
            </a:r>
          </a:p>
          <a:p>
            <a:pPr marL="800100" indent="-457200"/>
            <a:r>
              <a:rPr lang="en-US" sz="2000" dirty="0" smtClean="0"/>
              <a:t>2)  Reference and sample</a:t>
            </a:r>
          </a:p>
          <a:p>
            <a:pPr marL="800100" indent="-457200"/>
            <a:r>
              <a:rPr lang="en-US" sz="2000" dirty="0" smtClean="0"/>
              <a:t>3)  Rotate Chopper</a:t>
            </a:r>
          </a:p>
          <a:p>
            <a:pPr marL="800100" indent="-457200"/>
            <a:r>
              <a:rPr lang="en-US" sz="2000" dirty="0" smtClean="0"/>
              <a:t>4)  Open Shutter</a:t>
            </a:r>
          </a:p>
          <a:p>
            <a:pPr marL="800100" indent="-457200"/>
            <a:r>
              <a:rPr lang="en-US" sz="2000" dirty="0" smtClean="0"/>
              <a:t>5)  Monitor detector</a:t>
            </a:r>
          </a:p>
          <a:p>
            <a:pPr marL="800100" indent="-457200"/>
            <a:endParaRPr lang="en-US" sz="2000" dirty="0" smtClean="0"/>
          </a:p>
          <a:p>
            <a:pPr marL="800100" indent="-457200"/>
            <a:endParaRPr lang="en-US" sz="2000" dirty="0" smtClean="0"/>
          </a:p>
          <a:p>
            <a:pPr marL="800100" indent="-457200"/>
            <a:endParaRPr lang="en-US" sz="2000" dirty="0" smtClean="0"/>
          </a:p>
          <a:p>
            <a:pPr marL="800100" indent="-457200"/>
            <a:endParaRPr lang="en-US" sz="2000" dirty="0" smtClean="0"/>
          </a:p>
          <a:p>
            <a:pPr marL="800100" indent="-457200"/>
            <a:endParaRPr lang="en-US" sz="2000" dirty="0" smtClean="0"/>
          </a:p>
          <a:p>
            <a:pPr marL="800100" indent="-457200"/>
            <a:r>
              <a:rPr lang="en-US" sz="2000" dirty="0" smtClean="0"/>
              <a:t>6)  Raster </a:t>
            </a:r>
            <a:r>
              <a:rPr lang="en-US" sz="2000" dirty="0" smtClean="0">
                <a:latin typeface="Symbol" pitchFamily="18" charset="2"/>
              </a:rPr>
              <a:t>l</a:t>
            </a:r>
            <a:r>
              <a:rPr lang="en-US" sz="2000" dirty="0" smtClean="0"/>
              <a:t> and repeat 4</a:t>
            </a:r>
          </a:p>
          <a:p>
            <a:pPr marL="800100" indent="-457200"/>
            <a:r>
              <a:rPr lang="en-US" sz="2000" dirty="0" smtClean="0"/>
              <a:t>7)  Close Shutter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656526" y="6161802"/>
            <a:ext cx="3990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1" hangingPunct="1">
              <a:spcBef>
                <a:spcPct val="20000"/>
              </a:spcBef>
            </a:pPr>
            <a:r>
              <a:rPr lang="en-GB" sz="2800" dirty="0" smtClean="0"/>
              <a:t>A </a:t>
            </a:r>
            <a:r>
              <a:rPr lang="en-GB" sz="2800" dirty="0"/>
              <a:t>= -</a:t>
            </a:r>
            <a:r>
              <a:rPr lang="en-GB" sz="2800" dirty="0" smtClean="0"/>
              <a:t>log </a:t>
            </a:r>
            <a:r>
              <a:rPr lang="en-GB" sz="2800" dirty="0"/>
              <a:t>T = </a:t>
            </a:r>
            <a:r>
              <a:rPr lang="en-GB" sz="2800" dirty="0" smtClean="0"/>
              <a:t>log </a:t>
            </a:r>
            <a:r>
              <a:rPr lang="en-GB" sz="2800" dirty="0"/>
              <a:t>P</a:t>
            </a:r>
            <a:r>
              <a:rPr lang="en-GB" sz="2800" baseline="-25000" dirty="0"/>
              <a:t>0</a:t>
            </a:r>
            <a:r>
              <a:rPr lang="en-GB" sz="2800" dirty="0"/>
              <a:t>/P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3730" y="3652416"/>
            <a:ext cx="341659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Pros:</a:t>
            </a:r>
          </a:p>
          <a:p>
            <a:pPr marL="228600"/>
            <a:r>
              <a:rPr lang="en-US" dirty="0" smtClean="0"/>
              <a:t>Both samples “simultaneously”</a:t>
            </a:r>
          </a:p>
          <a:p>
            <a:pPr marL="228600"/>
            <a:r>
              <a:rPr lang="en-US" dirty="0" smtClean="0"/>
              <a:t>Same Detector</a:t>
            </a:r>
          </a:p>
          <a:p>
            <a:pPr marL="228600"/>
            <a:endParaRPr lang="en-US" dirty="0" smtClean="0"/>
          </a:p>
          <a:p>
            <a:r>
              <a:rPr lang="en-US" sz="2000" b="1" u="sng" dirty="0" smtClean="0"/>
              <a:t>Cons:</a:t>
            </a:r>
          </a:p>
          <a:p>
            <a:pPr marL="228600"/>
            <a:r>
              <a:rPr lang="en-US" dirty="0" smtClean="0"/>
              <a:t>Two different </a:t>
            </a:r>
            <a:r>
              <a:rPr lang="en-US" dirty="0" err="1" smtClean="0"/>
              <a:t>cuvettes</a:t>
            </a:r>
            <a:endParaRPr lang="en-US" dirty="0" smtClean="0"/>
          </a:p>
          <a:p>
            <a:pPr marL="228600"/>
            <a:r>
              <a:rPr lang="en-US" dirty="0" smtClean="0"/>
              <a:t>½ the intensity </a:t>
            </a:r>
          </a:p>
          <a:p>
            <a:pPr marL="228600"/>
            <a:r>
              <a:rPr lang="en-US" dirty="0" smtClean="0"/>
              <a:t>rotating mirrors</a:t>
            </a:r>
          </a:p>
          <a:p>
            <a:pPr marL="228600"/>
            <a:r>
              <a:rPr lang="en-US" dirty="0" smtClean="0"/>
              <a:t>not really simultaneous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70490" y="4062327"/>
            <a:ext cx="2810916" cy="1134026"/>
            <a:chOff x="1104714" y="4372720"/>
            <a:chExt cx="2810916" cy="1134026"/>
          </a:xfrm>
        </p:grpSpPr>
        <p:pic>
          <p:nvPicPr>
            <p:cNvPr id="22835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18484" y="4372720"/>
              <a:ext cx="2146838" cy="862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3533794" y="4435571"/>
              <a:ext cx="3818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P</a:t>
              </a:r>
              <a:r>
                <a:rPr lang="en-US" baseline="-25000" dirty="0" smtClean="0"/>
                <a:t>0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43581" y="4923530"/>
              <a:ext cx="3032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20215" y="5198969"/>
              <a:ext cx="54694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Time</a:t>
              </a:r>
              <a:endParaRPr lang="en-US" sz="1400" dirty="0"/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887764" y="4626312"/>
              <a:ext cx="7416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Current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5235" y="4618562"/>
            <a:ext cx="3914651" cy="1407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80" y="4400449"/>
            <a:ext cx="4077784" cy="18455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36577" y="3695503"/>
            <a:ext cx="33552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 smtClean="0"/>
              <a:t>Double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80090" y="1677798"/>
            <a:ext cx="5726054" cy="1442906"/>
            <a:chOff x="635762" y="723273"/>
            <a:chExt cx="7859776" cy="1810201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5762" y="723273"/>
              <a:ext cx="7859776" cy="18102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11503" y="2024762"/>
              <a:ext cx="114597" cy="166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Instrument Architectures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586" y="1095186"/>
            <a:ext cx="33552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 smtClean="0"/>
              <a:t>Single Beam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-forster.com/I-Tools/pictures/Spectroscopy/Spectrometers/hp8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234" y="2189527"/>
            <a:ext cx="5013605" cy="3537207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Instrument Architectures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9587" y="1061630"/>
            <a:ext cx="59963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 smtClean="0"/>
              <a:t>Agilent 8453: Single Beam, Diode Array Detector</a:t>
            </a:r>
          </a:p>
        </p:txBody>
      </p:sp>
      <p:pic>
        <p:nvPicPr>
          <p:cNvPr id="238594" name="Picture 2" descr="http://nanocomposix.com/sites/default/files/images/knowledge-base/general/UV_Vis_spectroscopy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0088" y="2679977"/>
            <a:ext cx="2857500" cy="1619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2" name="Picture 4" descr="http://image.ec21.com/image/kmacever/oimg_GC05585825/Spectrome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8243" y="2295087"/>
            <a:ext cx="4089254" cy="4014602"/>
          </a:xfrm>
          <a:prstGeom prst="rect">
            <a:avLst/>
          </a:prstGeom>
          <a:noFill/>
        </p:spPr>
      </p:pic>
      <p:pic>
        <p:nvPicPr>
          <p:cNvPr id="232454" name="Picture 6" descr="http://web.tradekorea.com/upload_file/prod/marketing/mkt_files/new_company/lcss/img_en/o_P287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813" y="2590551"/>
            <a:ext cx="3805098" cy="2996516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Instrument Architectures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587" y="1061630"/>
            <a:ext cx="59963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 smtClean="0"/>
              <a:t>Ocean Optics: Single Beam, CCD Detector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http://faculty.sdmiramar.edu/fgarces/LabMatters/Instruments/UV_Vis/Cary50_Pic/c50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5446" y="1578811"/>
            <a:ext cx="5145198" cy="4875076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Instrument Architectures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587" y="1061630"/>
            <a:ext cx="5023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 smtClean="0"/>
              <a:t>Cary 50: Single Beam, PMT detector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5416" y="2116967"/>
            <a:ext cx="3569136" cy="3657920"/>
          </a:xfrm>
          <a:prstGeom prst="rect">
            <a:avLst/>
          </a:prstGeom>
          <a:noFill/>
        </p:spPr>
      </p:pic>
      <p:pic>
        <p:nvPicPr>
          <p:cNvPr id="227332" name="Picture 4" descr="Model U-u2900_2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186" y="2570220"/>
            <a:ext cx="4561785" cy="3159460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Instrument Architectures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586" y="1061630"/>
            <a:ext cx="6172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 smtClean="0"/>
              <a:t>Hitachi U-2900: Double Beam, 2 x PMT detector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34744" y="1937856"/>
            <a:ext cx="4000199" cy="3439049"/>
          </a:xfrm>
          <a:prstGeom prst="rect">
            <a:avLst/>
          </a:prstGeom>
          <a:noFill/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Instrument Architectures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587" y="1061630"/>
            <a:ext cx="5023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 smtClean="0"/>
              <a:t>Cary 300: Double Beam, PMT detector</a:t>
            </a:r>
          </a:p>
        </p:txBody>
      </p:sp>
      <p:pic>
        <p:nvPicPr>
          <p:cNvPr id="2365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5841" y="1980850"/>
            <a:ext cx="51720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6520" y="1317230"/>
            <a:ext cx="5972799" cy="553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Instrument Architectures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587" y="860294"/>
            <a:ext cx="5023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 smtClean="0"/>
              <a:t>Cary 5000: Double Beam, PMT detector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Single Beam Instrument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223234" name="Picture 2" descr="https://s3.amazonaws.com/ksr/assets/000/124/277/cf6515db332f0f530c881a9d0cb8f580_large.jpg?13455800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8299" y="1246187"/>
            <a:ext cx="2957953" cy="2218465"/>
          </a:xfrm>
          <a:prstGeom prst="rect">
            <a:avLst/>
          </a:prstGeom>
          <a:noFill/>
        </p:spPr>
      </p:pic>
      <p:pic>
        <p:nvPicPr>
          <p:cNvPr id="223236" name="Picture 4" descr="http://www.popularmechanics.com/cm/popularmechanics/images/2u/disaster-relief-invetions-03-1221-lg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378" y="3791825"/>
            <a:ext cx="3195840" cy="2396880"/>
          </a:xfrm>
          <a:prstGeom prst="rect">
            <a:avLst/>
          </a:prstGeom>
          <a:noFill/>
        </p:spPr>
      </p:pic>
      <p:pic>
        <p:nvPicPr>
          <p:cNvPr id="223238" name="Picture 6" descr="http://publiclab.org/system/images/photos/000/001/131/medium/IMG_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2195" y="1254577"/>
            <a:ext cx="3168076" cy="2376058"/>
          </a:xfrm>
          <a:prstGeom prst="rect">
            <a:avLst/>
          </a:prstGeom>
          <a:noFill/>
        </p:spPr>
      </p:pic>
      <p:pic>
        <p:nvPicPr>
          <p:cNvPr id="223240" name="Picture 8" descr="http://23.21.180.28/idealab/wp-content/uploads/sites/9/import/i-5a1d1d5d5a69376001711ab28d68e8b4-workbenc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1131" y="3787655"/>
            <a:ext cx="3759824" cy="2285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54929" y="771787"/>
            <a:ext cx="2600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DIY Spectrometer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2624360" y="6390206"/>
            <a:ext cx="3865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6"/>
              </a:rPr>
              <a:t>http://publiclab.org/wiki/spectrometer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05263" y="1262966"/>
            <a:ext cx="74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$35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Absorption by the Numbers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3441" y="1181100"/>
            <a:ext cx="529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h</a:t>
            </a:r>
            <a:r>
              <a:rPr lang="en-US" dirty="0" err="1" smtClean="0">
                <a:solidFill>
                  <a:srgbClr val="FF000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6" name="Cube 5"/>
          <p:cNvSpPr/>
          <p:nvPr/>
        </p:nvSpPr>
        <p:spPr>
          <a:xfrm>
            <a:off x="4788356" y="1018613"/>
            <a:ext cx="272520" cy="685092"/>
          </a:xfrm>
          <a:prstGeom prst="cube">
            <a:avLst>
              <a:gd name="adj" fmla="val 31624"/>
            </a:avLst>
          </a:prstGeom>
          <a:solidFill>
            <a:srgbClr val="FFC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92729" y="1702384"/>
            <a:ext cx="1206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Sample</a:t>
            </a:r>
            <a:endParaRPr lang="en-US" sz="2000" dirty="0"/>
          </a:p>
        </p:txBody>
      </p:sp>
      <p:sp>
        <p:nvSpPr>
          <p:cNvPr id="8" name="Freeform 97"/>
          <p:cNvSpPr>
            <a:spLocks noChangeAspect="1"/>
          </p:cNvSpPr>
          <p:nvPr/>
        </p:nvSpPr>
        <p:spPr bwMode="auto">
          <a:xfrm rot="324265" flipH="1">
            <a:off x="3888590" y="1350773"/>
            <a:ext cx="815764" cy="15363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9" name="Freeform 97"/>
          <p:cNvSpPr>
            <a:spLocks noChangeAspect="1"/>
          </p:cNvSpPr>
          <p:nvPr/>
        </p:nvSpPr>
        <p:spPr bwMode="auto">
          <a:xfrm rot="324265" flipH="1">
            <a:off x="5102276" y="1389063"/>
            <a:ext cx="815764" cy="68426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4835525" y="2927349"/>
            <a:ext cx="25781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GB" sz="2800" dirty="0"/>
              <a:t>Transmittance:</a:t>
            </a:r>
            <a:endParaRPr lang="en-GB" sz="2800" dirty="0">
              <a:solidFill>
                <a:srgbClr val="FFFF00"/>
              </a:solidFill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GB" sz="2800" dirty="0" smtClean="0"/>
              <a:t>		T </a:t>
            </a:r>
            <a:r>
              <a:rPr lang="en-GB" sz="2800" dirty="0"/>
              <a:t>= P/P</a:t>
            </a:r>
            <a:r>
              <a:rPr lang="en-GB" sz="2800" baseline="-25000" dirty="0"/>
              <a:t>0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838700" y="4038600"/>
            <a:ext cx="45910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GB" sz="2800" dirty="0"/>
              <a:t>Absorbance: 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GB" sz="2800" dirty="0" smtClean="0"/>
              <a:t>		A </a:t>
            </a:r>
            <a:r>
              <a:rPr lang="en-GB" sz="2800" dirty="0"/>
              <a:t>= -</a:t>
            </a:r>
            <a:r>
              <a:rPr lang="en-GB" sz="2800" dirty="0" smtClean="0"/>
              <a:t>log </a:t>
            </a:r>
            <a:r>
              <a:rPr lang="en-GB" sz="2800" dirty="0"/>
              <a:t>T = </a:t>
            </a:r>
            <a:r>
              <a:rPr lang="en-GB" sz="2800" dirty="0" smtClean="0"/>
              <a:t>log </a:t>
            </a:r>
            <a:r>
              <a:rPr lang="en-GB" sz="2800" dirty="0"/>
              <a:t>P</a:t>
            </a:r>
            <a:r>
              <a:rPr lang="en-GB" sz="2800" baseline="-25000" dirty="0"/>
              <a:t>0</a:t>
            </a:r>
            <a:r>
              <a:rPr lang="en-GB" sz="2800" dirty="0"/>
              <a:t>/P</a:t>
            </a:r>
          </a:p>
        </p:txBody>
      </p:sp>
      <p:pic>
        <p:nvPicPr>
          <p:cNvPr id="21" name="Picture 5" descr="C:\Fred\Academic\Electronic Spectroscopy\Figures\transmittanc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4600" y="5584825"/>
            <a:ext cx="6629400" cy="10668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5893741" y="1193800"/>
            <a:ext cx="529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h</a:t>
            </a:r>
            <a:r>
              <a:rPr lang="en-US" dirty="0" err="1" smtClean="0">
                <a:solidFill>
                  <a:srgbClr val="FF000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grpSp>
        <p:nvGrpSpPr>
          <p:cNvPr id="20" name="Group 7"/>
          <p:cNvGrpSpPr>
            <a:grpSpLocks/>
          </p:cNvGrpSpPr>
          <p:nvPr/>
        </p:nvGrpSpPr>
        <p:grpSpPr bwMode="auto">
          <a:xfrm>
            <a:off x="896938" y="3512024"/>
            <a:ext cx="2443163" cy="920753"/>
            <a:chOff x="3885" y="696"/>
            <a:chExt cx="1539" cy="580"/>
          </a:xfrm>
        </p:grpSpPr>
        <p:sp>
          <p:nvSpPr>
            <p:cNvPr id="23" name="AutoShape 9"/>
            <p:cNvSpPr>
              <a:spLocks noChangeArrowheads="1"/>
            </p:cNvSpPr>
            <p:nvPr/>
          </p:nvSpPr>
          <p:spPr bwMode="auto">
            <a:xfrm>
              <a:off x="3888" y="696"/>
              <a:ext cx="624" cy="576"/>
            </a:xfrm>
            <a:prstGeom prst="rightArrow">
              <a:avLst>
                <a:gd name="adj1" fmla="val 50000"/>
                <a:gd name="adj2" fmla="val 27083"/>
              </a:avLst>
            </a:prstGeom>
            <a:solidFill>
              <a:srgbClr val="FF0000">
                <a:alpha val="69804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utoShape 10"/>
            <p:cNvSpPr>
              <a:spLocks noChangeArrowheads="1"/>
            </p:cNvSpPr>
            <p:nvPr/>
          </p:nvSpPr>
          <p:spPr bwMode="auto">
            <a:xfrm>
              <a:off x="4944" y="804"/>
              <a:ext cx="480" cy="360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0000">
                <a:alpha val="69804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3885" y="830"/>
              <a:ext cx="28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2400" b="1" dirty="0"/>
                <a:t>P</a:t>
              </a:r>
              <a:r>
                <a:rPr lang="en-US" sz="2400" b="1" baseline="-25000" dirty="0"/>
                <a:t>0</a:t>
              </a:r>
            </a:p>
            <a:p>
              <a:pPr algn="l"/>
              <a:endParaRPr lang="en-US" sz="2400" b="1" baseline="-25000" dirty="0"/>
            </a:p>
          </p:txBody>
        </p:sp>
      </p:grpSp>
      <p:sp>
        <p:nvSpPr>
          <p:cNvPr id="26" name="Cube 25"/>
          <p:cNvSpPr/>
          <p:nvPr/>
        </p:nvSpPr>
        <p:spPr>
          <a:xfrm>
            <a:off x="1930402" y="3377216"/>
            <a:ext cx="536473" cy="1348648"/>
          </a:xfrm>
          <a:prstGeom prst="cube">
            <a:avLst>
              <a:gd name="adj" fmla="val 31624"/>
            </a:avLst>
          </a:prstGeom>
          <a:solidFill>
            <a:srgbClr val="FFC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635228" y="2911637"/>
            <a:ext cx="1206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Sample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752954" y="4298950"/>
            <a:ext cx="1154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(power in)</a:t>
            </a:r>
            <a:endParaRPr lang="en-US" dirty="0"/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2592384" y="3734419"/>
            <a:ext cx="3481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 smtClean="0"/>
              <a:t>P</a:t>
            </a:r>
            <a:endParaRPr lang="en-US" sz="2400" b="1" baseline="-25000" dirty="0"/>
          </a:p>
          <a:p>
            <a:pPr algn="l"/>
            <a:endParaRPr lang="en-US" sz="2400" b="1" baseline="-25000" dirty="0"/>
          </a:p>
        </p:txBody>
      </p:sp>
      <p:sp>
        <p:nvSpPr>
          <p:cNvPr id="30" name="Rectangle 29"/>
          <p:cNvSpPr/>
          <p:nvPr/>
        </p:nvSpPr>
        <p:spPr>
          <a:xfrm>
            <a:off x="2448404" y="4321141"/>
            <a:ext cx="1300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(power out)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053803" y="2275443"/>
            <a:ext cx="5766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We don’t measure absorbance. We measure transmittance.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6" grpId="0" animBg="1"/>
      <p:bldP spid="27" grpId="0"/>
      <p:bldP spid="28" grpId="0"/>
      <p:bldP spid="29" grpId="0"/>
      <p:bldP spid="3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Other Sampling Accessories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221186" name="Picture 2" descr="http://siphotonics.com/images/Pro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699" y="1145519"/>
            <a:ext cx="1886833" cy="2260411"/>
          </a:xfrm>
          <a:prstGeom prst="rect">
            <a:avLst/>
          </a:prstGeom>
          <a:noFill/>
        </p:spPr>
      </p:pic>
      <p:pic>
        <p:nvPicPr>
          <p:cNvPr id="221188" name="Picture 4" descr="http://chemtech.org/cn/cn212/images/6-prob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9746" y="1162107"/>
            <a:ext cx="1774090" cy="2277379"/>
          </a:xfrm>
          <a:prstGeom prst="rect">
            <a:avLst/>
          </a:prstGeom>
          <a:noFill/>
        </p:spPr>
      </p:pic>
      <p:pic>
        <p:nvPicPr>
          <p:cNvPr id="221190" name="Picture 6" descr="http://www.si-photonics.com/images/Images/SPecbench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957" y="4291144"/>
            <a:ext cx="3563982" cy="2672987"/>
          </a:xfrm>
          <a:prstGeom prst="rect">
            <a:avLst/>
          </a:prstGeom>
          <a:noFill/>
        </p:spPr>
      </p:pic>
      <p:pic>
        <p:nvPicPr>
          <p:cNvPr id="221192" name="Picture 8" descr="UV/vis microplate spectrophotometer Multiskan GO Thermo Scientific - Scientific Instruments and A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8856" y="4203501"/>
            <a:ext cx="2650920" cy="2694025"/>
          </a:xfrm>
          <a:prstGeom prst="rect">
            <a:avLst/>
          </a:prstGeom>
          <a:noFill/>
        </p:spPr>
      </p:pic>
      <p:pic>
        <p:nvPicPr>
          <p:cNvPr id="234498" name="Picture 2" descr="http://www.labsource.com/ProdImg/17/173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66847" y="4899871"/>
            <a:ext cx="1941674" cy="162394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520159" y="700902"/>
            <a:ext cx="1566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 smtClean="0"/>
              <a:t>Probe-type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96389" y="3806228"/>
            <a:ext cx="1566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 smtClean="0"/>
              <a:t>Fiber Optics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85066" y="3815641"/>
            <a:ext cx="3148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 err="1" smtClean="0"/>
              <a:t>Microplate</a:t>
            </a:r>
            <a:r>
              <a:rPr lang="en-US" sz="2200" dirty="0" smtClean="0"/>
              <a:t> Spectrometer</a:t>
            </a:r>
          </a:p>
        </p:txBody>
      </p:sp>
      <p:pic>
        <p:nvPicPr>
          <p:cNvPr id="234500" name="Picture 4" descr="http://www.nku.edu/~walterske/data/_uploaded/image/cryosta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07084" y="1161089"/>
            <a:ext cx="1009650" cy="2381250"/>
          </a:xfrm>
          <a:prstGeom prst="rect">
            <a:avLst/>
          </a:prstGeom>
          <a:noFill/>
        </p:spPr>
      </p:pic>
      <p:pic>
        <p:nvPicPr>
          <p:cNvPr id="234502" name="Picture 6" descr="http://www.jaist.ac.jp/ms/labs/yamada/images/e_e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72485" y="1161088"/>
            <a:ext cx="1740337" cy="236780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066566" y="688257"/>
            <a:ext cx="1566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 smtClean="0"/>
              <a:t>Cryostat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59844" y="2709643"/>
            <a:ext cx="4166368" cy="1900088"/>
            <a:chOff x="530503" y="914399"/>
            <a:chExt cx="4166368" cy="1900088"/>
          </a:xfrm>
        </p:grpSpPr>
        <p:pic>
          <p:nvPicPr>
            <p:cNvPr id="201732" name="Picture 4" descr="http://www.precisioncells.com/images/products/15157/zoom_A20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02694" y="914399"/>
              <a:ext cx="615138" cy="1522619"/>
            </a:xfrm>
            <a:prstGeom prst="rect">
              <a:avLst/>
            </a:prstGeom>
            <a:noFill/>
          </p:spPr>
        </p:pic>
        <p:sp>
          <p:nvSpPr>
            <p:cNvPr id="8" name="Cube 7"/>
            <p:cNvSpPr/>
            <p:nvPr/>
          </p:nvSpPr>
          <p:spPr>
            <a:xfrm>
              <a:off x="708692" y="1369499"/>
              <a:ext cx="603660" cy="685092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0503" y="955422"/>
              <a:ext cx="1027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Source</a:t>
              </a:r>
              <a:endParaRPr lang="en-US" sz="2000" dirty="0"/>
            </a:p>
          </p:txBody>
        </p:sp>
        <p:sp>
          <p:nvSpPr>
            <p:cNvPr id="10" name="Oval 9"/>
            <p:cNvSpPr/>
            <p:nvPr/>
          </p:nvSpPr>
          <p:spPr>
            <a:xfrm rot="341964">
              <a:off x="1196515" y="1622522"/>
              <a:ext cx="101059" cy="1839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46307" y="1256950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h</a:t>
              </a:r>
              <a:r>
                <a:rPr lang="en-US" dirty="0" err="1" smtClean="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08319" y="2414377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Sample</a:t>
              </a:r>
              <a:endParaRPr lang="en-US" sz="2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01099" y="953092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  <p:sp>
          <p:nvSpPr>
            <p:cNvPr id="15" name="Cube 14"/>
            <p:cNvSpPr/>
            <p:nvPr/>
          </p:nvSpPr>
          <p:spPr>
            <a:xfrm>
              <a:off x="3671346" y="1359974"/>
              <a:ext cx="603660" cy="68509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97"/>
            <p:cNvSpPr>
              <a:spLocks noChangeAspect="1"/>
            </p:cNvSpPr>
            <p:nvPr/>
          </p:nvSpPr>
          <p:spPr bwMode="auto">
            <a:xfrm rot="324265" flipH="1">
              <a:off x="1269956" y="165170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7" name="Freeform 97"/>
            <p:cNvSpPr>
              <a:spLocks noChangeAspect="1"/>
            </p:cNvSpPr>
            <p:nvPr/>
          </p:nvSpPr>
          <p:spPr bwMode="auto">
            <a:xfrm rot="324265" flipH="1">
              <a:off x="2781634" y="165170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233477" name="Object 3"/>
          <p:cNvGraphicFramePr>
            <a:graphicFrameLocks noChangeAspect="1"/>
          </p:cNvGraphicFramePr>
          <p:nvPr/>
        </p:nvGraphicFramePr>
        <p:xfrm>
          <a:off x="5642718" y="757300"/>
          <a:ext cx="2414689" cy="2113468"/>
        </p:xfrm>
        <a:graphic>
          <a:graphicData uri="http://schemas.openxmlformats.org/presentationml/2006/ole">
            <p:oleObj spid="_x0000_s233480" name="PaperPort Document" r:id="rId4" imgW="3995928" imgH="3215640" progId="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781725" y="3003259"/>
            <a:ext cx="4420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Solids/Films</a:t>
            </a:r>
          </a:p>
          <a:p>
            <a:pPr marL="344488">
              <a:buFont typeface="Arial" pitchFamily="34" charset="0"/>
              <a:buChar char="•"/>
            </a:pPr>
            <a:r>
              <a:rPr lang="en-US" dirty="0" smtClean="0"/>
              <a:t> More scatter, more reflectance</a:t>
            </a:r>
          </a:p>
          <a:p>
            <a:pPr marL="344488">
              <a:buFont typeface="Arial" pitchFamily="34" charset="0"/>
              <a:buChar char="•"/>
            </a:pPr>
            <a:r>
              <a:rPr lang="en-US" dirty="0" smtClean="0"/>
              <a:t> No reference</a:t>
            </a:r>
            <a:endParaRPr lang="en-US" dirty="0"/>
          </a:p>
        </p:txBody>
      </p:sp>
      <p:pic>
        <p:nvPicPr>
          <p:cNvPr id="233485" name="Picture 13" descr="http://upload.wikimedia.org/wikipedia/commons/thumb/7/79/Diffuse_reflection.PNG/250px-Diffuse_reflecti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1642" y="4127383"/>
            <a:ext cx="2471733" cy="1997161"/>
          </a:xfrm>
          <a:prstGeom prst="rect">
            <a:avLst/>
          </a:prstGeom>
          <a:noFill/>
        </p:spPr>
      </p:pic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442686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The Sample: Solids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2563099" y="883349"/>
            <a:ext cx="3990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1" hangingPunct="1">
              <a:spcBef>
                <a:spcPct val="20000"/>
              </a:spcBef>
            </a:pPr>
            <a:r>
              <a:rPr lang="en-GB" sz="2800" dirty="0" smtClean="0"/>
              <a:t>A </a:t>
            </a:r>
            <a:r>
              <a:rPr lang="en-GB" sz="2800" dirty="0"/>
              <a:t>= -</a:t>
            </a:r>
            <a:r>
              <a:rPr lang="en-GB" sz="2800" dirty="0" smtClean="0"/>
              <a:t>log </a:t>
            </a:r>
            <a:r>
              <a:rPr lang="en-GB" sz="2800" dirty="0"/>
              <a:t>T = </a:t>
            </a:r>
            <a:r>
              <a:rPr lang="en-GB" sz="2800" dirty="0" smtClean="0"/>
              <a:t>log </a:t>
            </a:r>
            <a:r>
              <a:rPr lang="en-GB" sz="2800" dirty="0"/>
              <a:t>P</a:t>
            </a:r>
            <a:r>
              <a:rPr lang="en-GB" sz="2800" baseline="-25000" dirty="0"/>
              <a:t>0</a:t>
            </a:r>
            <a:r>
              <a:rPr lang="en-GB" sz="2800" dirty="0"/>
              <a:t>/P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493528" y="1505038"/>
            <a:ext cx="4166368" cy="1821214"/>
            <a:chOff x="530503" y="615804"/>
            <a:chExt cx="4166368" cy="1821214"/>
          </a:xfrm>
        </p:grpSpPr>
        <p:pic>
          <p:nvPicPr>
            <p:cNvPr id="24" name="Picture 4" descr="http://www.precisioncells.com/images/products/15157/zoom_A20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02694" y="914399"/>
              <a:ext cx="615138" cy="1522619"/>
            </a:xfrm>
            <a:prstGeom prst="rect">
              <a:avLst/>
            </a:prstGeom>
            <a:noFill/>
          </p:spPr>
        </p:pic>
        <p:sp>
          <p:nvSpPr>
            <p:cNvPr id="25" name="Cube 24"/>
            <p:cNvSpPr/>
            <p:nvPr/>
          </p:nvSpPr>
          <p:spPr>
            <a:xfrm>
              <a:off x="708692" y="1369499"/>
              <a:ext cx="603660" cy="685092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0503" y="955422"/>
              <a:ext cx="1027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Source</a:t>
              </a:r>
              <a:endParaRPr lang="en-US" sz="2000" dirty="0"/>
            </a:p>
          </p:txBody>
        </p:sp>
        <p:sp>
          <p:nvSpPr>
            <p:cNvPr id="27" name="Oval 26"/>
            <p:cNvSpPr/>
            <p:nvPr/>
          </p:nvSpPr>
          <p:spPr>
            <a:xfrm rot="341964">
              <a:off x="1196515" y="1622522"/>
              <a:ext cx="101059" cy="1839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46307" y="1273728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0</a:t>
              </a:r>
              <a:endParaRPr lang="en-US" baseline="-25000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99930" y="615804"/>
              <a:ext cx="12062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Sample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301099" y="953092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  <p:sp>
          <p:nvSpPr>
            <p:cNvPr id="31" name="Cube 30"/>
            <p:cNvSpPr/>
            <p:nvPr/>
          </p:nvSpPr>
          <p:spPr>
            <a:xfrm>
              <a:off x="3671346" y="1359974"/>
              <a:ext cx="603660" cy="68509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97"/>
            <p:cNvSpPr>
              <a:spLocks noChangeAspect="1"/>
            </p:cNvSpPr>
            <p:nvPr/>
          </p:nvSpPr>
          <p:spPr bwMode="auto">
            <a:xfrm rot="324265" flipH="1">
              <a:off x="1269956" y="165170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3" name="Freeform 97"/>
            <p:cNvSpPr>
              <a:spLocks noChangeAspect="1"/>
            </p:cNvSpPr>
            <p:nvPr/>
          </p:nvSpPr>
          <p:spPr bwMode="auto">
            <a:xfrm rot="324265" flipH="1">
              <a:off x="2781634" y="165170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34" name="Freeform 97"/>
          <p:cNvSpPr>
            <a:spLocks noChangeAspect="1"/>
          </p:cNvSpPr>
          <p:nvPr/>
        </p:nvSpPr>
        <p:spPr bwMode="auto">
          <a:xfrm rot="19277367" flipH="1">
            <a:off x="4628611" y="2097721"/>
            <a:ext cx="815764" cy="15363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0000FF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5" name="Freeform 97"/>
          <p:cNvSpPr>
            <a:spLocks noChangeAspect="1"/>
          </p:cNvSpPr>
          <p:nvPr/>
        </p:nvSpPr>
        <p:spPr bwMode="auto">
          <a:xfrm rot="2515913" flipH="1">
            <a:off x="4638400" y="2996740"/>
            <a:ext cx="815764" cy="15363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0000FF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6" name="Freeform 97"/>
          <p:cNvSpPr>
            <a:spLocks noChangeAspect="1"/>
          </p:cNvSpPr>
          <p:nvPr/>
        </p:nvSpPr>
        <p:spPr bwMode="auto">
          <a:xfrm rot="2322633">
            <a:off x="3279382" y="2040397"/>
            <a:ext cx="815764" cy="15363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008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8000"/>
              </a:solidFill>
            </a:endParaRPr>
          </a:p>
        </p:txBody>
      </p:sp>
      <p:sp>
        <p:nvSpPr>
          <p:cNvPr id="37" name="Freeform 97"/>
          <p:cNvSpPr>
            <a:spLocks noChangeAspect="1"/>
          </p:cNvSpPr>
          <p:nvPr/>
        </p:nvSpPr>
        <p:spPr bwMode="auto">
          <a:xfrm rot="19084087">
            <a:off x="3289171" y="2939416"/>
            <a:ext cx="815764" cy="15363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008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8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63361" y="2223082"/>
            <a:ext cx="529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endParaRPr lang="en-US" baseline="-250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43861" y="3352014"/>
            <a:ext cx="120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Scatter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999329" y="3378579"/>
            <a:ext cx="1321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Reflectance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72158" y="4041120"/>
            <a:ext cx="3595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 smtClean="0"/>
              <a:t>P does not take into account </a:t>
            </a:r>
            <a:r>
              <a:rPr lang="en-US" sz="2200" dirty="0" smtClean="0">
                <a:solidFill>
                  <a:srgbClr val="008000"/>
                </a:solidFill>
              </a:rPr>
              <a:t>reflectance</a:t>
            </a:r>
            <a:r>
              <a:rPr lang="en-US" sz="2200" dirty="0" smtClean="0"/>
              <a:t> and </a:t>
            </a:r>
            <a:r>
              <a:rPr lang="en-US" sz="2200" dirty="0" smtClean="0">
                <a:solidFill>
                  <a:srgbClr val="0000FF"/>
                </a:solidFill>
              </a:rPr>
              <a:t>scatter</a:t>
            </a:r>
            <a:r>
              <a:rPr lang="en-US" sz="2200" dirty="0" smtClean="0"/>
              <a:t>!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85595" y="5065975"/>
            <a:ext cx="47856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 smtClean="0"/>
              <a:t>Measured A  &gt;  Actual A</a:t>
            </a:r>
          </a:p>
          <a:p>
            <a:pPr algn="ctr">
              <a:spcAft>
                <a:spcPts val="1200"/>
              </a:spcAft>
            </a:pPr>
            <a:r>
              <a:rPr lang="en-US" sz="2000" dirty="0" smtClean="0"/>
              <a:t>More scatter/reflectance = More error</a:t>
            </a:r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>
            <a:off x="442686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The Sample: Solids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42686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The Sample: Solids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250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273" y="2088235"/>
            <a:ext cx="3147109" cy="331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884" name="Picture 4" descr="http://omlc.ogi.edu/classroom/ece532/class1/gifs/aperture2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8825" y="2300739"/>
            <a:ext cx="4343400" cy="263842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851" y="1397188"/>
            <a:ext cx="2665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 smtClean="0"/>
              <a:t>Integrating Sphere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Solid Sample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233476" name="Picture 4" descr="http://biomedicaloptics.spiedigitallibrary.org/data/Journals/BIOMEDO/23530/058003_1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7214" y="1604791"/>
            <a:ext cx="5943222" cy="2593114"/>
          </a:xfrm>
          <a:prstGeom prst="rect">
            <a:avLst/>
          </a:prstGeom>
          <a:noFill/>
        </p:spPr>
      </p:pic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2563099" y="833015"/>
            <a:ext cx="3990975" cy="5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1" hangingPunct="1">
              <a:spcBef>
                <a:spcPct val="20000"/>
              </a:spcBef>
            </a:pPr>
            <a:r>
              <a:rPr lang="en-GB" sz="2800" dirty="0" smtClean="0"/>
              <a:t>A </a:t>
            </a:r>
            <a:r>
              <a:rPr lang="en-GB" sz="2800" dirty="0"/>
              <a:t>= -</a:t>
            </a:r>
            <a:r>
              <a:rPr lang="en-GB" sz="2800" dirty="0" smtClean="0"/>
              <a:t>log </a:t>
            </a:r>
            <a:r>
              <a:rPr lang="en-GB" sz="2800" dirty="0"/>
              <a:t>T = </a:t>
            </a:r>
            <a:r>
              <a:rPr lang="en-GB" sz="2800" dirty="0" smtClean="0"/>
              <a:t>log </a:t>
            </a:r>
            <a:r>
              <a:rPr lang="en-GB" sz="2800" dirty="0"/>
              <a:t>P</a:t>
            </a:r>
            <a:r>
              <a:rPr lang="en-GB" sz="2800" baseline="-25000" dirty="0"/>
              <a:t>0</a:t>
            </a:r>
            <a:r>
              <a:rPr lang="en-GB" sz="2800" dirty="0"/>
              <a:t>/P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47231" y="4715086"/>
            <a:ext cx="35125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/>
              <a:t>P</a:t>
            </a:r>
            <a:r>
              <a:rPr lang="en-GB" sz="2000" baseline="-25000" dirty="0" smtClean="0"/>
              <a:t>0 </a:t>
            </a:r>
            <a:r>
              <a:rPr lang="en-GB" sz="2000" dirty="0" smtClean="0"/>
              <a:t> ≈  </a:t>
            </a:r>
            <a:r>
              <a:rPr lang="en-GB" sz="2000" dirty="0" err="1" smtClean="0"/>
              <a:t>T</a:t>
            </a:r>
            <a:r>
              <a:rPr lang="en-GB" sz="2000" baseline="-25000" dirty="0" err="1" smtClean="0"/>
              <a:t>t</a:t>
            </a:r>
            <a:r>
              <a:rPr lang="en-GB" sz="2000" baseline="-25000" dirty="0" smtClean="0"/>
              <a:t>(without sample) </a:t>
            </a:r>
            <a:r>
              <a:rPr lang="en-GB" sz="2000" dirty="0" smtClean="0"/>
              <a:t>– R</a:t>
            </a:r>
            <a:r>
              <a:rPr lang="en-GB" sz="2000" baseline="-25000" dirty="0" smtClean="0"/>
              <a:t>d(with sample)</a:t>
            </a:r>
            <a:endParaRPr lang="en-US" sz="2000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3048629" y="5253379"/>
            <a:ext cx="17876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/>
              <a:t>P</a:t>
            </a:r>
            <a:r>
              <a:rPr lang="en-GB" sz="2000" baseline="-25000" dirty="0" smtClean="0"/>
              <a:t> </a:t>
            </a:r>
            <a:r>
              <a:rPr lang="en-GB" sz="2000" dirty="0" smtClean="0"/>
              <a:t> ≈  </a:t>
            </a:r>
            <a:r>
              <a:rPr lang="en-GB" sz="2000" dirty="0" err="1" smtClean="0"/>
              <a:t>T</a:t>
            </a:r>
            <a:r>
              <a:rPr lang="en-GB" sz="2000" baseline="-25000" dirty="0" err="1" smtClean="0"/>
              <a:t>t</a:t>
            </a:r>
            <a:r>
              <a:rPr lang="en-GB" sz="2000" baseline="-25000" dirty="0" smtClean="0"/>
              <a:t>(with sample)</a:t>
            </a:r>
            <a:endParaRPr lang="en-US" sz="2000" baseline="-25000" dirty="0"/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1071256" y="5943310"/>
            <a:ext cx="6990564" cy="5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20000"/>
              </a:spcBef>
            </a:pPr>
            <a:r>
              <a:rPr lang="en-GB" sz="2800" dirty="0" smtClean="0"/>
              <a:t>A ≈ log (</a:t>
            </a:r>
            <a:r>
              <a:rPr lang="en-GB" sz="2800" dirty="0" err="1" smtClean="0"/>
              <a:t>T</a:t>
            </a:r>
            <a:r>
              <a:rPr lang="en-GB" sz="2800" baseline="-25000" dirty="0" err="1" smtClean="0"/>
              <a:t>t</a:t>
            </a:r>
            <a:r>
              <a:rPr lang="en-GB" sz="2800" baseline="-25000" dirty="0" smtClean="0"/>
              <a:t>(without sample) </a:t>
            </a:r>
            <a:r>
              <a:rPr lang="en-GB" sz="2800" dirty="0" smtClean="0"/>
              <a:t>– R</a:t>
            </a:r>
            <a:r>
              <a:rPr lang="en-GB" sz="2800" baseline="-25000" dirty="0" smtClean="0"/>
              <a:t>d(with sample)</a:t>
            </a:r>
            <a:r>
              <a:rPr lang="en-GB" sz="2800" dirty="0" smtClean="0"/>
              <a:t>)</a:t>
            </a:r>
            <a:r>
              <a:rPr lang="en-GB" sz="2800" baseline="-25000" dirty="0" smtClean="0"/>
              <a:t> </a:t>
            </a:r>
            <a:r>
              <a:rPr lang="en-GB" sz="2800" dirty="0" smtClean="0"/>
              <a:t>/</a:t>
            </a:r>
            <a:r>
              <a:rPr lang="en-GB" sz="2800" dirty="0" err="1" smtClean="0"/>
              <a:t>T</a:t>
            </a:r>
            <a:r>
              <a:rPr lang="en-GB" sz="2800" baseline="-25000" dirty="0" err="1" smtClean="0"/>
              <a:t>t</a:t>
            </a:r>
            <a:r>
              <a:rPr lang="en-GB" sz="2800" baseline="-25000" dirty="0" smtClean="0"/>
              <a:t>(with sample)</a:t>
            </a:r>
            <a:endParaRPr lang="en-US" sz="2800" baseline="-25000" dirty="0" smtClean="0"/>
          </a:p>
          <a:p>
            <a:pPr algn="ctr">
              <a:spcBef>
                <a:spcPct val="20000"/>
              </a:spcBef>
            </a:pP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Outline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1" y="1487488"/>
            <a:ext cx="429894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1) Beer's Law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2) Absorption Spectrum</a:t>
            </a:r>
          </a:p>
          <a:p>
            <a:r>
              <a:rPr lang="en-US" sz="2400" dirty="0" smtClean="0"/>
              <a:t>3) Instrument Components</a:t>
            </a:r>
          </a:p>
          <a:p>
            <a:pPr marL="457200" indent="114300">
              <a:buFont typeface="Arial" pitchFamily="34" charset="0"/>
              <a:buChar char="•"/>
            </a:pPr>
            <a:r>
              <a:rPr lang="en-US" sz="2000" dirty="0" smtClean="0"/>
              <a:t>Light sources</a:t>
            </a:r>
          </a:p>
          <a:p>
            <a:pPr marL="457200" indent="114300">
              <a:buFont typeface="Arial" pitchFamily="34" charset="0"/>
              <a:buChar char="•"/>
            </a:pPr>
            <a:r>
              <a:rPr lang="en-US" sz="2000" dirty="0" err="1" smtClean="0"/>
              <a:t>Monochrometers</a:t>
            </a:r>
            <a:endParaRPr lang="en-US" sz="2000" dirty="0" smtClean="0"/>
          </a:p>
          <a:p>
            <a:pPr marL="457200" indent="114300">
              <a:buFont typeface="Arial" pitchFamily="34" charset="0"/>
              <a:buChar char="•"/>
            </a:pPr>
            <a:r>
              <a:rPr lang="en-US" sz="2000" dirty="0" smtClean="0"/>
              <a:t>Detectors</a:t>
            </a:r>
          </a:p>
          <a:p>
            <a:pPr marL="457200" indent="114300">
              <a:buFont typeface="Arial" pitchFamily="34" charset="0"/>
              <a:buChar char="•"/>
            </a:pPr>
            <a:r>
              <a:rPr lang="en-US" sz="2000" dirty="0" smtClean="0"/>
              <a:t>Other components</a:t>
            </a:r>
          </a:p>
          <a:p>
            <a:pPr marL="457200" indent="1143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The sample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4) Instrument Architectures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5) Applications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6) Limitations</a:t>
            </a:r>
            <a:endParaRPr lang="en-US" sz="2400" dirty="0"/>
          </a:p>
        </p:txBody>
      </p:sp>
      <p:grpSp>
        <p:nvGrpSpPr>
          <p:cNvPr id="2" name="Group 9"/>
          <p:cNvGrpSpPr/>
          <p:nvPr/>
        </p:nvGrpSpPr>
        <p:grpSpPr>
          <a:xfrm>
            <a:off x="4888817" y="2435613"/>
            <a:ext cx="3864364" cy="1450334"/>
            <a:chOff x="393311" y="1651942"/>
            <a:chExt cx="3864364" cy="1450334"/>
          </a:xfrm>
        </p:grpSpPr>
        <p:sp>
          <p:nvSpPr>
            <p:cNvPr id="11" name="Cube 10"/>
            <p:cNvSpPr/>
            <p:nvPr/>
          </p:nvSpPr>
          <p:spPr>
            <a:xfrm>
              <a:off x="571500" y="2068349"/>
              <a:ext cx="603660" cy="685092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3311" y="1654272"/>
              <a:ext cx="1027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Source</a:t>
              </a:r>
              <a:endParaRPr lang="en-US" sz="2000" dirty="0"/>
            </a:p>
          </p:txBody>
        </p:sp>
        <p:sp>
          <p:nvSpPr>
            <p:cNvPr id="13" name="Oval 12"/>
            <p:cNvSpPr/>
            <p:nvPr/>
          </p:nvSpPr>
          <p:spPr>
            <a:xfrm rot="341964">
              <a:off x="1059323" y="2321372"/>
              <a:ext cx="101059" cy="1839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09115" y="1955800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h</a:t>
              </a:r>
              <a:r>
                <a:rPr lang="en-US" dirty="0" err="1" smtClean="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15" name="Cube 14"/>
            <p:cNvSpPr/>
            <p:nvPr/>
          </p:nvSpPr>
          <p:spPr>
            <a:xfrm>
              <a:off x="2032530" y="2018395"/>
              <a:ext cx="272520" cy="68509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36903" y="2702166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Sample</a:t>
              </a:r>
              <a:endParaRPr lang="en-US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61903" y="1651942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  <p:sp>
          <p:nvSpPr>
            <p:cNvPr id="18" name="Cube 17"/>
            <p:cNvSpPr/>
            <p:nvPr/>
          </p:nvSpPr>
          <p:spPr>
            <a:xfrm>
              <a:off x="3232150" y="2058824"/>
              <a:ext cx="603660" cy="68509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97"/>
            <p:cNvSpPr>
              <a:spLocks noChangeAspect="1"/>
            </p:cNvSpPr>
            <p:nvPr/>
          </p:nvSpPr>
          <p:spPr bwMode="auto">
            <a:xfrm rot="324265" flipH="1">
              <a:off x="1132764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0" name="Freeform 97"/>
            <p:cNvSpPr>
              <a:spLocks noChangeAspect="1"/>
            </p:cNvSpPr>
            <p:nvPr/>
          </p:nvSpPr>
          <p:spPr bwMode="auto">
            <a:xfrm rot="324265" flipH="1">
              <a:off x="2342438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HPLC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3395" y="1349099"/>
            <a:ext cx="22955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52" name="Picture 4" descr="http://www.drugs-forum.com/photopost/data/711/HPLC_chromatogram_UV_VI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714" y="4127383"/>
            <a:ext cx="4256619" cy="2499919"/>
          </a:xfrm>
          <a:prstGeom prst="rect">
            <a:avLst/>
          </a:prstGeom>
          <a:noFill/>
        </p:spPr>
      </p:pic>
      <p:pic>
        <p:nvPicPr>
          <p:cNvPr id="232454" name="Picture 6" descr="http://hiq.linde-gas.com/international/web/lg/spg/like35lgspg.nsf/repositorybyalias/image_hplc/$file/hplc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973" y="906940"/>
            <a:ext cx="5330045" cy="32033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674474" y="961096"/>
            <a:ext cx="32129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u="sng" dirty="0" smtClean="0"/>
              <a:t>Titration of </a:t>
            </a:r>
            <a:r>
              <a:rPr lang="en-US" altLang="en-US" u="sng" dirty="0" err="1" smtClean="0"/>
              <a:t>bromocresol</a:t>
            </a:r>
            <a:r>
              <a:rPr lang="en-US" altLang="en-US" u="sng" dirty="0" smtClean="0"/>
              <a:t> green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08222" y="3743504"/>
            <a:ext cx="4718405" cy="2812900"/>
            <a:chOff x="-2127066" y="3743504"/>
            <a:chExt cx="4718405" cy="2812900"/>
          </a:xfrm>
        </p:grpSpPr>
        <p:pic>
          <p:nvPicPr>
            <p:cNvPr id="32771" name="Picture 3" descr="256mockrobot2.gif                                              000000A6Macintosh HD                   B38D57EA:"/>
            <p:cNvPicPr>
              <a:picLocks noChangeAspect="1" noChangeArrowheads="1"/>
            </p:cNvPicPr>
            <p:nvPr/>
          </p:nvPicPr>
          <p:blipFill>
            <a:blip r:embed="rId3" cstate="print"/>
            <a:srcRect t="17871"/>
            <a:stretch>
              <a:fillRect/>
            </a:stretch>
          </p:blipFill>
          <p:spPr bwMode="auto">
            <a:xfrm>
              <a:off x="-2127066" y="3743504"/>
              <a:ext cx="4718405" cy="2497905"/>
            </a:xfrm>
            <a:prstGeom prst="rect">
              <a:avLst/>
            </a:prstGeom>
            <a:noFill/>
          </p:spPr>
        </p:pic>
        <p:sp>
          <p:nvSpPr>
            <p:cNvPr id="32774" name="Text Box 6"/>
            <p:cNvSpPr txBox="1">
              <a:spLocks noChangeArrowheads="1"/>
            </p:cNvSpPr>
            <p:nvPr/>
          </p:nvSpPr>
          <p:spPr bwMode="auto">
            <a:xfrm>
              <a:off x="400235" y="6217850"/>
              <a:ext cx="16063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en-US" sz="1600" dirty="0" err="1"/>
                <a:t>Isosbestic</a:t>
              </a:r>
              <a:r>
                <a:rPr lang="en-US" altLang="en-US" sz="1600" dirty="0"/>
                <a:t> </a:t>
              </a:r>
              <a:r>
                <a:rPr lang="en-US" altLang="en-US" sz="1600" dirty="0" smtClean="0"/>
                <a:t>point</a:t>
              </a:r>
              <a:endParaRPr lang="en-US" altLang="en-US" sz="1600" dirty="0"/>
            </a:p>
          </p:txBody>
        </p:sp>
        <p:sp>
          <p:nvSpPr>
            <p:cNvPr id="32775" name="Line 7"/>
            <p:cNvSpPr>
              <a:spLocks noChangeShapeType="1"/>
            </p:cNvSpPr>
            <p:nvPr/>
          </p:nvSpPr>
          <p:spPr bwMode="auto">
            <a:xfrm flipH="1" flipV="1">
              <a:off x="0" y="5621010"/>
              <a:ext cx="789439" cy="6774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p</a:t>
            </a:r>
            <a:r>
              <a:rPr lang="en-US" sz="3200" b="1" i="1" u="sng" dirty="0" smtClean="0">
                <a:solidFill>
                  <a:schemeClr val="tx2"/>
                </a:solidFill>
              </a:rPr>
              <a:t>K</a:t>
            </a:r>
            <a:r>
              <a:rPr lang="en-US" sz="3200" b="1" i="1" u="sng" baseline="-25000" dirty="0" smtClean="0">
                <a:solidFill>
                  <a:schemeClr val="tx2"/>
                </a:solidFill>
              </a:rPr>
              <a:t>a</a:t>
            </a:r>
            <a:r>
              <a:rPr lang="en-US" sz="3200" b="1" i="1" u="sng" dirty="0" smtClean="0">
                <a:solidFill>
                  <a:schemeClr val="tx2"/>
                </a:solidFill>
              </a:rPr>
              <a:t> </a:t>
            </a:r>
            <a:r>
              <a:rPr lang="en-US" sz="3200" b="1" u="sng" dirty="0" smtClean="0">
                <a:solidFill>
                  <a:schemeClr val="tx2"/>
                </a:solidFill>
              </a:rPr>
              <a:t>Determination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99085" y="4084278"/>
            <a:ext cx="3160713" cy="2147259"/>
            <a:chOff x="4657585" y="4067275"/>
            <a:chExt cx="3815296" cy="2790725"/>
          </a:xfrm>
        </p:grpSpPr>
        <p:pic>
          <p:nvPicPr>
            <p:cNvPr id="2314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55466" y="4067275"/>
              <a:ext cx="3717415" cy="279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 rot="16200000">
              <a:off x="3979819" y="5114930"/>
              <a:ext cx="1727050" cy="37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 A @ 615 nm</a:t>
              </a:r>
              <a:endParaRPr lang="en-US" sz="1400" b="1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699970" y="4241539"/>
            <a:ext cx="1048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</a:t>
            </a:r>
            <a:r>
              <a:rPr lang="en-US" i="1" dirty="0" smtClean="0"/>
              <a:t>K</a:t>
            </a:r>
            <a:r>
              <a:rPr lang="en-US" i="1" baseline="-25000" dirty="0" smtClean="0"/>
              <a:t>a</a:t>
            </a:r>
            <a:r>
              <a:rPr lang="en-US" dirty="0" smtClean="0"/>
              <a:t> = 4.8</a:t>
            </a:r>
            <a:endParaRPr lang="en-US" dirty="0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 flipH="1" flipV="1">
            <a:off x="3505200" y="3733800"/>
            <a:ext cx="0" cy="214206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78929" y="1320800"/>
            <a:ext cx="2971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dirty="0" err="1" smtClean="0"/>
              <a:t>Bromocresol</a:t>
            </a:r>
            <a:r>
              <a:rPr lang="en-US" dirty="0" smtClean="0"/>
              <a:t> Green in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 smtClean="0"/>
              <a:t>Titrate with base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 smtClean="0"/>
              <a:t>Monitor pH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 smtClean="0"/>
              <a:t>Monitor Absorption Change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 smtClean="0"/>
              <a:t>Graph absorbance </a:t>
            </a:r>
            <a:r>
              <a:rPr lang="en-US" dirty="0" err="1" smtClean="0"/>
              <a:t>vs</a:t>
            </a:r>
            <a:r>
              <a:rPr lang="en-US" dirty="0" smtClean="0"/>
              <a:t> pH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 smtClean="0"/>
              <a:t>Inflection point = p</a:t>
            </a:r>
            <a:r>
              <a:rPr lang="en-US" i="1" dirty="0" smtClean="0"/>
              <a:t>K</a:t>
            </a:r>
            <a:r>
              <a:rPr lang="en-US" i="1" baseline="-25000" dirty="0" smtClean="0"/>
              <a:t>a</a:t>
            </a:r>
            <a:endParaRPr lang="en-US" i="1" baseline="-25000" dirty="0"/>
          </a:p>
        </p:txBody>
      </p:sp>
      <p:pic>
        <p:nvPicPr>
          <p:cNvPr id="231431" name="Picture 7" descr="http://upload.wikimedia.org/wikipedia/commons/b/bc/Bromocresol_gre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8825" y="1363133"/>
            <a:ext cx="1720589" cy="1466940"/>
          </a:xfrm>
          <a:prstGeom prst="rect">
            <a:avLst/>
          </a:prstGeom>
          <a:noFill/>
        </p:spPr>
      </p:pic>
      <p:graphicFrame>
        <p:nvGraphicFramePr>
          <p:cNvPr id="231432" name="Object 8"/>
          <p:cNvGraphicFramePr>
            <a:graphicFrameLocks noChangeAspect="1"/>
          </p:cNvGraphicFramePr>
          <p:nvPr/>
        </p:nvGraphicFramePr>
        <p:xfrm>
          <a:off x="6363759" y="2087564"/>
          <a:ext cx="725426" cy="156104"/>
        </p:xfrm>
        <a:graphic>
          <a:graphicData uri="http://schemas.openxmlformats.org/presentationml/2006/ole">
            <p:oleObj spid="_x0000_s231435" name="CS ChemDraw Drawing" r:id="rId6" imgW="1128886" imgH="243540" progId="ChemDraw.Document.6.0">
              <p:embed/>
            </p:oleObj>
          </a:graphicData>
        </a:graphic>
      </p:graphicFrame>
      <p:pic>
        <p:nvPicPr>
          <p:cNvPr id="2314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24" y="1465263"/>
            <a:ext cx="1528233" cy="133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6531938" y="1847335"/>
            <a:ext cx="4507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- H</a:t>
            </a:r>
            <a:r>
              <a:rPr lang="en-US" sz="1400" baseline="30000" dirty="0" smtClean="0"/>
              <a:t>+</a:t>
            </a:r>
            <a:endParaRPr lang="en-US" sz="1400" baseline="30000" dirty="0"/>
          </a:p>
        </p:txBody>
      </p:sp>
      <p:sp>
        <p:nvSpPr>
          <p:cNvPr id="28" name="Rectangle 27"/>
          <p:cNvSpPr/>
          <p:nvPr/>
        </p:nvSpPr>
        <p:spPr>
          <a:xfrm>
            <a:off x="6498064" y="2152136"/>
            <a:ext cx="4860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+ H</a:t>
            </a:r>
            <a:r>
              <a:rPr lang="en-US" sz="1400" baseline="30000" dirty="0" smtClean="0"/>
              <a:t>+</a:t>
            </a:r>
            <a:endParaRPr lang="en-US" sz="1400" baseline="30000" dirty="0"/>
          </a:p>
        </p:txBody>
      </p:sp>
      <p:sp>
        <p:nvSpPr>
          <p:cNvPr id="29" name="TextBox 28"/>
          <p:cNvSpPr txBox="1"/>
          <p:nvPr/>
        </p:nvSpPr>
        <p:spPr>
          <a:xfrm>
            <a:off x="4978404" y="2895588"/>
            <a:ext cx="922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yellow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586129" y="2895586"/>
            <a:ext cx="922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blue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53251" name="Object 3"/>
          <p:cNvGraphicFramePr>
            <a:graphicFrameLocks noChangeAspect="1"/>
          </p:cNvGraphicFramePr>
          <p:nvPr/>
        </p:nvGraphicFramePr>
        <p:xfrm>
          <a:off x="2028825" y="839788"/>
          <a:ext cx="5059363" cy="3806825"/>
        </p:xfrm>
        <a:graphic>
          <a:graphicData uri="http://schemas.openxmlformats.org/presentationml/2006/ole">
            <p:oleObj spid="_x0000_s254989" name="Graph" r:id="rId3" imgW="3901440" imgH="2935834" progId="Origin50.Graph">
              <p:embed/>
            </p:oleObj>
          </a:graphicData>
        </a:graphic>
      </p:graphicFrame>
      <p:graphicFrame>
        <p:nvGraphicFramePr>
          <p:cNvPr id="71686" name="Object 6"/>
          <p:cNvGraphicFramePr>
            <a:graphicFrameLocks noChangeAspect="1"/>
          </p:cNvGraphicFramePr>
          <p:nvPr/>
        </p:nvGraphicFramePr>
        <p:xfrm>
          <a:off x="2057400" y="4851400"/>
          <a:ext cx="2090738" cy="1625600"/>
        </p:xfrm>
        <a:graphic>
          <a:graphicData uri="http://schemas.openxmlformats.org/presentationml/2006/ole">
            <p:oleObj spid="_x0000_s254990" name="CS ChemDraw Drawing" r:id="rId4" imgW="1861756" imgH="1447470" progId="ChemDraw.Document.6.0">
              <p:embed/>
            </p:oleObj>
          </a:graphicData>
        </a:graphic>
      </p:graphicFrame>
      <p:graphicFrame>
        <p:nvGraphicFramePr>
          <p:cNvPr id="254982" name="Object 6"/>
          <p:cNvGraphicFramePr>
            <a:graphicFrameLocks noChangeAspect="1"/>
          </p:cNvGraphicFramePr>
          <p:nvPr/>
        </p:nvGraphicFramePr>
        <p:xfrm>
          <a:off x="5436429" y="4891438"/>
          <a:ext cx="2547937" cy="1571625"/>
        </p:xfrm>
        <a:graphic>
          <a:graphicData uri="http://schemas.openxmlformats.org/presentationml/2006/ole">
            <p:oleObj spid="_x0000_s254991" name="CS ChemDraw Drawing" r:id="rId5" imgW="2547894" imgH="1570860" progId="ChemDraw.Document.6.0">
              <p:embed/>
            </p:oleObj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Reaction Kinetics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177149" y="5754848"/>
            <a:ext cx="78074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342322" y="5385732"/>
            <a:ext cx="461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</a:t>
            </a:r>
            <a:r>
              <a:rPr lang="en-US" dirty="0" smtClean="0">
                <a:latin typeface="Symbol" pitchFamily="18" charset="2"/>
              </a:rPr>
              <a:t>n</a:t>
            </a:r>
            <a:endParaRPr lang="en-US" dirty="0"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1752600" y="4775200"/>
          <a:ext cx="2090738" cy="1625600"/>
        </p:xfrm>
        <a:graphic>
          <a:graphicData uri="http://schemas.openxmlformats.org/presentationml/2006/ole">
            <p:oleObj spid="_x0000_s264206" name="CS ChemDraw Drawing" r:id="rId3" imgW="1861756" imgH="1447470" progId="ChemDraw.Document.6.0">
              <p:embed/>
            </p:oleObj>
          </a:graphicData>
        </a:graphic>
      </p:graphicFrame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75782" name="Object 6"/>
          <p:cNvGraphicFramePr>
            <a:graphicFrameLocks noChangeAspect="1"/>
          </p:cNvGraphicFramePr>
          <p:nvPr/>
        </p:nvGraphicFramePr>
        <p:xfrm>
          <a:off x="4343400" y="838200"/>
          <a:ext cx="4876800" cy="3657600"/>
        </p:xfrm>
        <a:graphic>
          <a:graphicData uri="http://schemas.openxmlformats.org/presentationml/2006/ole">
            <p:oleObj spid="_x0000_s264207" name="Graph" r:id="rId4" imgW="3901440" imgH="2935834" progId="Origin50.Graph">
              <p:embed/>
            </p:oleObj>
          </a:graphicData>
        </a:graphic>
      </p:graphicFrame>
      <p:graphicFrame>
        <p:nvGraphicFramePr>
          <p:cNvPr id="75784" name="Object 8"/>
          <p:cNvGraphicFramePr>
            <a:graphicFrameLocks noChangeAspect="1"/>
          </p:cNvGraphicFramePr>
          <p:nvPr/>
        </p:nvGraphicFramePr>
        <p:xfrm>
          <a:off x="3703638" y="5305920"/>
          <a:ext cx="1096962" cy="409080"/>
        </p:xfrm>
        <a:graphic>
          <a:graphicData uri="http://schemas.openxmlformats.org/presentationml/2006/ole">
            <p:oleObj spid="_x0000_s264208" name="CS ChemDraw Drawing" r:id="rId5" imgW="668579" imgH="249480" progId="ChemDraw.Document.6.0">
              <p:embed/>
            </p:oleObj>
          </a:graphicData>
        </a:graphic>
      </p:graphicFrame>
      <p:graphicFrame>
        <p:nvGraphicFramePr>
          <p:cNvPr id="75785" name="Object 9"/>
          <p:cNvGraphicFramePr>
            <a:graphicFrameLocks noChangeAspect="1"/>
          </p:cNvGraphicFramePr>
          <p:nvPr/>
        </p:nvGraphicFramePr>
        <p:xfrm>
          <a:off x="5072063" y="4724400"/>
          <a:ext cx="2547937" cy="1873250"/>
        </p:xfrm>
        <a:graphic>
          <a:graphicData uri="http://schemas.openxmlformats.org/presentationml/2006/ole">
            <p:oleObj spid="_x0000_s264209" name="CS ChemDraw Drawing" r:id="rId6" imgW="2547894" imgH="1872720" progId="ChemDraw.Document.6.0">
              <p:embed/>
            </p:oleObj>
          </a:graphicData>
        </a:graphic>
      </p:graphicFrame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Real Time Monitoring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grpSp>
        <p:nvGrpSpPr>
          <p:cNvPr id="11" name="Group 13"/>
          <p:cNvGrpSpPr/>
          <p:nvPr/>
        </p:nvGrpSpPr>
        <p:grpSpPr>
          <a:xfrm>
            <a:off x="1014563" y="873421"/>
            <a:ext cx="2636016" cy="1718967"/>
            <a:chOff x="5562600" y="1852473"/>
            <a:chExt cx="2738617" cy="1619376"/>
          </a:xfrm>
        </p:grpSpPr>
        <p:cxnSp>
          <p:nvCxnSpPr>
            <p:cNvPr id="12" name="Straight Connector 11"/>
            <p:cNvCxnSpPr/>
            <p:nvPr/>
          </p:nvCxnSpPr>
          <p:spPr>
            <a:xfrm rot="16200000" flipH="1">
              <a:off x="6477000" y="2471928"/>
              <a:ext cx="381000" cy="38100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5562600" y="1862328"/>
              <a:ext cx="762000" cy="1143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562600" y="1862328"/>
              <a:ext cx="2209800" cy="35858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10400" y="1862328"/>
              <a:ext cx="762000" cy="1143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6279775" y="2672045"/>
              <a:ext cx="838200" cy="158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6272949" y="1852473"/>
              <a:ext cx="8082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UV-Vis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535271" y="3153246"/>
              <a:ext cx="231289" cy="31860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1" name="Straight Arrow Connector 20"/>
            <p:cNvCxnSpPr>
              <a:endCxn id="16" idx="2"/>
            </p:cNvCxnSpPr>
            <p:nvPr/>
          </p:nvCxnSpPr>
          <p:spPr>
            <a:xfrm rot="5400000" flipH="1" flipV="1">
              <a:off x="6185319" y="2691890"/>
              <a:ext cx="953155" cy="1120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6477000" y="2471928"/>
              <a:ext cx="3810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730146" y="3090849"/>
              <a:ext cx="15710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455 nm source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77825" y="2821325"/>
            <a:ext cx="37750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3mL of 40 </a:t>
            </a:r>
            <a:r>
              <a:rPr lang="en-US" dirty="0" err="1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n-US" dirty="0" err="1">
                <a:solidFill>
                  <a:prstClr val="black"/>
                </a:solidFill>
              </a:rPr>
              <a:t>M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RuBP</a:t>
            </a:r>
            <a:r>
              <a:rPr lang="en-US" dirty="0">
                <a:solidFill>
                  <a:prstClr val="black"/>
                </a:solidFill>
              </a:rPr>
              <a:t> in pH 1, </a:t>
            </a:r>
            <a:r>
              <a:rPr lang="en-US" dirty="0" err="1">
                <a:solidFill>
                  <a:prstClr val="black"/>
                </a:solidFill>
              </a:rPr>
              <a:t>atm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Monitor:  Every 5 min for 180 min</a:t>
            </a:r>
          </a:p>
          <a:p>
            <a:r>
              <a:rPr lang="en-US" dirty="0">
                <a:solidFill>
                  <a:prstClr val="black"/>
                </a:solidFill>
              </a:rPr>
              <a:t> 	Every 30 min for 180 min</a:t>
            </a:r>
          </a:p>
          <a:p>
            <a:r>
              <a:rPr lang="en-US" dirty="0">
                <a:solidFill>
                  <a:prstClr val="black"/>
                </a:solidFill>
              </a:rPr>
              <a:t>	Every 60 min for 3420 min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438150" y="990600"/>
            <a:ext cx="8229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GB" sz="2800" dirty="0"/>
              <a:t>The Beer-Lambert </a:t>
            </a:r>
            <a:r>
              <a:rPr lang="en-GB" sz="2800" dirty="0" smtClean="0"/>
              <a:t>Law (</a:t>
            </a:r>
            <a:r>
              <a:rPr lang="en-GB" sz="2800" dirty="0" smtClean="0">
                <a:latin typeface="Symbol" pitchFamily="18" charset="2"/>
              </a:rPr>
              <a:t>l</a:t>
            </a:r>
            <a:r>
              <a:rPr lang="en-GB" sz="2800" dirty="0" smtClean="0"/>
              <a:t> specific):</a:t>
            </a:r>
            <a:endParaRPr lang="en-GB" sz="2800" dirty="0">
              <a:solidFill>
                <a:srgbClr val="FFFF00"/>
              </a:solidFill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209550" y="2679700"/>
            <a:ext cx="461645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742950" lvl="1" indent="-285750">
              <a:spcAft>
                <a:spcPts val="1000"/>
              </a:spcAft>
            </a:pPr>
            <a:r>
              <a:rPr lang="en-US" dirty="0" smtClean="0"/>
              <a:t>A  =  absorbance (</a:t>
            </a:r>
            <a:r>
              <a:rPr lang="en-US" dirty="0" err="1" smtClean="0"/>
              <a:t>unitless</a:t>
            </a:r>
            <a:r>
              <a:rPr lang="en-US" dirty="0" smtClean="0"/>
              <a:t>, A = </a:t>
            </a:r>
            <a:r>
              <a:rPr lang="en-GB" dirty="0" smtClean="0"/>
              <a:t>log</a:t>
            </a:r>
            <a:r>
              <a:rPr lang="en-GB" baseline="-25000" dirty="0" smtClean="0"/>
              <a:t>10</a:t>
            </a:r>
            <a:r>
              <a:rPr lang="en-GB" dirty="0" smtClean="0"/>
              <a:t> P</a:t>
            </a:r>
            <a:r>
              <a:rPr lang="en-GB" baseline="-25000" dirty="0" smtClean="0"/>
              <a:t>0</a:t>
            </a:r>
            <a:r>
              <a:rPr lang="en-GB" dirty="0" smtClean="0"/>
              <a:t>/P)</a:t>
            </a:r>
            <a:r>
              <a:rPr lang="en-US" dirty="0" smtClean="0"/>
              <a:t> </a:t>
            </a:r>
            <a:endParaRPr lang="en-US" dirty="0"/>
          </a:p>
          <a:p>
            <a:pPr marL="742950" lvl="1" indent="-285750">
              <a:spcAft>
                <a:spcPts val="1000"/>
              </a:spcAft>
            </a:pPr>
            <a:r>
              <a:rPr lang="en-US" b="1" dirty="0">
                <a:latin typeface="Symbol" pitchFamily="18" charset="2"/>
              </a:rPr>
              <a:t>e</a:t>
            </a:r>
            <a:r>
              <a:rPr lang="en-US" dirty="0"/>
              <a:t> </a:t>
            </a:r>
            <a:r>
              <a:rPr lang="en-US" dirty="0" smtClean="0"/>
              <a:t> =  molar </a:t>
            </a:r>
            <a:r>
              <a:rPr lang="en-US" dirty="0" err="1" smtClean="0"/>
              <a:t>absorptivity</a:t>
            </a:r>
            <a:r>
              <a:rPr lang="en-US" dirty="0" smtClean="0"/>
              <a:t> (L mol</a:t>
            </a:r>
            <a:r>
              <a:rPr lang="en-US" baseline="30000" dirty="0" smtClean="0"/>
              <a:t>-1</a:t>
            </a:r>
            <a:r>
              <a:rPr lang="en-US" dirty="0" smtClean="0"/>
              <a:t> cm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baseline="30000" dirty="0"/>
          </a:p>
          <a:p>
            <a:pPr marL="742950" lvl="1" indent="-285750">
              <a:spcAft>
                <a:spcPts val="1000"/>
              </a:spcAft>
            </a:pPr>
            <a:r>
              <a:rPr lang="en-US" dirty="0" smtClean="0">
                <a:latin typeface="Vivaldi" pitchFamily="66" charset="0"/>
              </a:rPr>
              <a:t>l </a:t>
            </a:r>
            <a:r>
              <a:rPr lang="en-US" dirty="0" smtClean="0"/>
              <a:t>  =  path </a:t>
            </a:r>
            <a:r>
              <a:rPr lang="en-US" dirty="0"/>
              <a:t>length of the sample </a:t>
            </a:r>
            <a:r>
              <a:rPr lang="en-US" dirty="0" smtClean="0"/>
              <a:t>(cm)</a:t>
            </a:r>
            <a:endParaRPr lang="en-US" dirty="0"/>
          </a:p>
          <a:p>
            <a:pPr marL="742950" lvl="1" indent="-285750" algn="l" eaLnBrk="1" hangingPunct="1">
              <a:spcAft>
                <a:spcPts val="1000"/>
              </a:spcAft>
            </a:pPr>
            <a:r>
              <a:rPr lang="en-US" dirty="0"/>
              <a:t>c </a:t>
            </a:r>
            <a:r>
              <a:rPr lang="en-US" dirty="0" smtClean="0"/>
              <a:t> =  </a:t>
            </a:r>
            <a:r>
              <a:rPr lang="en-US" dirty="0"/>
              <a:t>concentration </a:t>
            </a:r>
            <a:r>
              <a:rPr lang="en-US" dirty="0" smtClean="0"/>
              <a:t>(mol/L or M)</a:t>
            </a:r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Beer’s Law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5253038" y="2557460"/>
            <a:ext cx="2443163" cy="920753"/>
            <a:chOff x="3885" y="696"/>
            <a:chExt cx="1539" cy="580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3888" y="696"/>
              <a:ext cx="624" cy="576"/>
            </a:xfrm>
            <a:prstGeom prst="rightArrow">
              <a:avLst>
                <a:gd name="adj1" fmla="val 50000"/>
                <a:gd name="adj2" fmla="val 27083"/>
              </a:avLst>
            </a:prstGeom>
            <a:solidFill>
              <a:srgbClr val="FF0000">
                <a:alpha val="69804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4944" y="804"/>
              <a:ext cx="480" cy="360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0000">
                <a:alpha val="69804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885" y="830"/>
              <a:ext cx="28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2400" b="1" dirty="0"/>
                <a:t>P</a:t>
              </a:r>
              <a:r>
                <a:rPr lang="en-US" sz="2400" b="1" baseline="-25000" dirty="0"/>
                <a:t>0</a:t>
              </a:r>
            </a:p>
            <a:p>
              <a:pPr algn="l"/>
              <a:endParaRPr lang="en-US" sz="2400" b="1" baseline="-25000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3330599" y="1566118"/>
            <a:ext cx="22461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Tahoma" pitchFamily="34" charset="0"/>
              </a:rPr>
              <a:t>A = </a:t>
            </a:r>
            <a:r>
              <a:rPr lang="en-US" sz="4000" dirty="0" smtClean="0">
                <a:latin typeface="Symbol" pitchFamily="18" charset="2"/>
              </a:rPr>
              <a:t>e</a:t>
            </a:r>
            <a:r>
              <a:rPr lang="en-US" sz="4000" dirty="0" smtClean="0">
                <a:latin typeface="Tahoma" pitchFamily="34" charset="0"/>
              </a:rPr>
              <a:t> c </a:t>
            </a:r>
            <a:r>
              <a:rPr lang="en-US" sz="4000" b="1" dirty="0" smtClean="0">
                <a:latin typeface="Vivaldi" pitchFamily="66" charset="0"/>
              </a:rPr>
              <a:t>l</a:t>
            </a:r>
            <a:r>
              <a:rPr lang="en-US" sz="4000" dirty="0" smtClean="0">
                <a:latin typeface="Tahoma" pitchFamily="34" charset="0"/>
              </a:rPr>
              <a:t> </a:t>
            </a:r>
            <a:endParaRPr lang="en-US" sz="4000" dirty="0"/>
          </a:p>
        </p:txBody>
      </p:sp>
      <p:grpSp>
        <p:nvGrpSpPr>
          <p:cNvPr id="2" name="Group 1"/>
          <p:cNvGrpSpPr/>
          <p:nvPr/>
        </p:nvGrpSpPr>
        <p:grpSpPr>
          <a:xfrm>
            <a:off x="1632698" y="4812725"/>
            <a:ext cx="5247523" cy="1882120"/>
            <a:chOff x="1632698" y="4812725"/>
            <a:chExt cx="5247523" cy="1882120"/>
          </a:xfrm>
        </p:grpSpPr>
        <p:sp>
          <p:nvSpPr>
            <p:cNvPr id="18" name="TextBox 17"/>
            <p:cNvSpPr txBox="1"/>
            <p:nvPr/>
          </p:nvSpPr>
          <p:spPr>
            <a:xfrm>
              <a:off x="1632698" y="4812725"/>
              <a:ext cx="24313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  <a:cs typeface="Times New Roman" pitchFamily="18" charset="0"/>
                </a:rPr>
                <a:t>Concentration</a:t>
              </a:r>
              <a:endParaRPr lang="en-US" sz="2800" baseline="-250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19" name="Down Arrow 18"/>
            <p:cNvSpPr/>
            <p:nvPr/>
          </p:nvSpPr>
          <p:spPr>
            <a:xfrm rot="10800000">
              <a:off x="3874244" y="4852667"/>
              <a:ext cx="313577" cy="392432"/>
            </a:xfrm>
            <a:prstGeom prst="downArrow">
              <a:avLst>
                <a:gd name="adj1" fmla="val 50000"/>
                <a:gd name="adj2" fmla="val 3510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29898" y="4812725"/>
              <a:ext cx="20376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  <a:cs typeface="Times New Roman" pitchFamily="18" charset="0"/>
                </a:rPr>
                <a:t>Absorbance</a:t>
              </a:r>
              <a:endParaRPr lang="en-US" sz="2800" baseline="-250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21" name="Down Arrow 20"/>
            <p:cNvSpPr/>
            <p:nvPr/>
          </p:nvSpPr>
          <p:spPr>
            <a:xfrm rot="10800000">
              <a:off x="6566644" y="4865367"/>
              <a:ext cx="313577" cy="392432"/>
            </a:xfrm>
            <a:prstGeom prst="downArrow">
              <a:avLst>
                <a:gd name="adj1" fmla="val 50000"/>
                <a:gd name="adj2" fmla="val 3510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32698" y="5485825"/>
              <a:ext cx="24313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  <a:cs typeface="Times New Roman" pitchFamily="18" charset="0"/>
                </a:rPr>
                <a:t>Path length</a:t>
              </a:r>
              <a:endParaRPr lang="en-US" sz="2800" baseline="-250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24" name="Down Arrow 23"/>
            <p:cNvSpPr/>
            <p:nvPr/>
          </p:nvSpPr>
          <p:spPr>
            <a:xfrm rot="10800000">
              <a:off x="3874244" y="5525767"/>
              <a:ext cx="313577" cy="392432"/>
            </a:xfrm>
            <a:prstGeom prst="downArrow">
              <a:avLst>
                <a:gd name="adj1" fmla="val 50000"/>
                <a:gd name="adj2" fmla="val 3510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29898" y="5485825"/>
              <a:ext cx="20376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  <a:cs typeface="Times New Roman" pitchFamily="18" charset="0"/>
                </a:rPr>
                <a:t>Absorbance</a:t>
              </a:r>
              <a:endParaRPr lang="en-US" sz="2800" baseline="-250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26" name="Down Arrow 25"/>
            <p:cNvSpPr/>
            <p:nvPr/>
          </p:nvSpPr>
          <p:spPr>
            <a:xfrm rot="10800000">
              <a:off x="6566644" y="5538467"/>
              <a:ext cx="313577" cy="392432"/>
            </a:xfrm>
            <a:prstGeom prst="downArrow">
              <a:avLst>
                <a:gd name="adj1" fmla="val 50000"/>
                <a:gd name="adj2" fmla="val 3510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32698" y="6171625"/>
              <a:ext cx="24313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  <a:cs typeface="Times New Roman" pitchFamily="18" charset="0"/>
                </a:rPr>
                <a:t>Molar Abs.</a:t>
              </a:r>
              <a:endParaRPr lang="en-US" sz="2800" baseline="-250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28" name="Down Arrow 27"/>
            <p:cNvSpPr/>
            <p:nvPr/>
          </p:nvSpPr>
          <p:spPr>
            <a:xfrm rot="10800000">
              <a:off x="3874244" y="6211567"/>
              <a:ext cx="313577" cy="392432"/>
            </a:xfrm>
            <a:prstGeom prst="downArrow">
              <a:avLst>
                <a:gd name="adj1" fmla="val 50000"/>
                <a:gd name="adj2" fmla="val 3510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29898" y="6171625"/>
              <a:ext cx="20376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  <a:cs typeface="Times New Roman" pitchFamily="18" charset="0"/>
                </a:rPr>
                <a:t>Absorbance</a:t>
              </a:r>
              <a:endParaRPr lang="en-US" sz="2800" baseline="-250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30" name="Down Arrow 29"/>
            <p:cNvSpPr/>
            <p:nvPr/>
          </p:nvSpPr>
          <p:spPr>
            <a:xfrm rot="10800000">
              <a:off x="6566644" y="6224267"/>
              <a:ext cx="313577" cy="392432"/>
            </a:xfrm>
            <a:prstGeom prst="downArrow">
              <a:avLst>
                <a:gd name="adj1" fmla="val 50000"/>
                <a:gd name="adj2" fmla="val 3510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Cube 30"/>
          <p:cNvSpPr/>
          <p:nvPr/>
        </p:nvSpPr>
        <p:spPr>
          <a:xfrm>
            <a:off x="6286502" y="2422652"/>
            <a:ext cx="536473" cy="1348648"/>
          </a:xfrm>
          <a:prstGeom prst="cube">
            <a:avLst>
              <a:gd name="adj" fmla="val 31624"/>
            </a:avLst>
          </a:prstGeom>
          <a:solidFill>
            <a:srgbClr val="FFC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991328" y="1957073"/>
            <a:ext cx="1206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Sample</a:t>
            </a:r>
            <a:endParaRPr lang="en-US" sz="2000" dirty="0"/>
          </a:p>
        </p:txBody>
      </p:sp>
      <p:sp>
        <p:nvSpPr>
          <p:cNvPr id="33" name="Rectangle 32"/>
          <p:cNvSpPr/>
          <p:nvPr/>
        </p:nvSpPr>
        <p:spPr>
          <a:xfrm>
            <a:off x="5109054" y="3344386"/>
            <a:ext cx="1154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(power in)</a:t>
            </a:r>
            <a:endParaRPr lang="en-US" dirty="0"/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6948484" y="2779855"/>
            <a:ext cx="3481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 smtClean="0"/>
              <a:t>P</a:t>
            </a:r>
            <a:endParaRPr lang="en-US" sz="2400" b="1" baseline="-25000" dirty="0"/>
          </a:p>
          <a:p>
            <a:pPr algn="l"/>
            <a:endParaRPr lang="en-US" sz="2400" b="1" baseline="-25000" dirty="0"/>
          </a:p>
        </p:txBody>
      </p:sp>
      <p:sp>
        <p:nvSpPr>
          <p:cNvPr id="35" name="Rectangle 34"/>
          <p:cNvSpPr/>
          <p:nvPr/>
        </p:nvSpPr>
        <p:spPr>
          <a:xfrm>
            <a:off x="6804504" y="3366577"/>
            <a:ext cx="1300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(power out)</a:t>
            </a:r>
            <a:endParaRPr lang="en-US" dirty="0"/>
          </a:p>
        </p:txBody>
      </p:sp>
      <p:sp>
        <p:nvSpPr>
          <p:cNvPr id="36" name="Left Brace 35"/>
          <p:cNvSpPr/>
          <p:nvPr/>
        </p:nvSpPr>
        <p:spPr>
          <a:xfrm rot="16200000">
            <a:off x="6341667" y="3737371"/>
            <a:ext cx="257175" cy="369095"/>
          </a:xfrm>
          <a:prstGeom prst="leftBrace">
            <a:avLst>
              <a:gd name="adj1" fmla="val 2314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098912" y="3968234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Vivaldi" pitchFamily="66" charset="0"/>
              </a:rPr>
              <a:t>l</a:t>
            </a:r>
            <a:r>
              <a:rPr lang="en-US" dirty="0" smtClean="0"/>
              <a:t>  in cm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75782" name="Object 6"/>
          <p:cNvGraphicFramePr>
            <a:graphicFrameLocks noChangeAspect="1"/>
          </p:cNvGraphicFramePr>
          <p:nvPr/>
        </p:nvGraphicFramePr>
        <p:xfrm>
          <a:off x="304800" y="2129135"/>
          <a:ext cx="3962400" cy="2971800"/>
        </p:xfrm>
        <a:graphic>
          <a:graphicData uri="http://schemas.openxmlformats.org/presentationml/2006/ole">
            <p:oleObj spid="_x0000_s265227" name="Graph" r:id="rId4" imgW="3901440" imgH="2935834" progId="Origin50.Graph">
              <p:embed/>
            </p:oleObj>
          </a:graphicData>
        </a:graphic>
      </p:graphicFrame>
      <p:graphicFrame>
        <p:nvGraphicFramePr>
          <p:cNvPr id="90118" name="Object 6"/>
          <p:cNvGraphicFramePr>
            <a:graphicFrameLocks noChangeAspect="1"/>
          </p:cNvGraphicFramePr>
          <p:nvPr/>
        </p:nvGraphicFramePr>
        <p:xfrm>
          <a:off x="4614863" y="609600"/>
          <a:ext cx="4376737" cy="3295442"/>
        </p:xfrm>
        <a:graphic>
          <a:graphicData uri="http://schemas.openxmlformats.org/presentationml/2006/ole">
            <p:oleObj spid="_x0000_s265228" name="Graph" r:id="rId5" imgW="3901440" imgH="2935834" progId="Origin50.Graph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19200" y="5181600"/>
            <a:ext cx="2558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en-US" sz="2400" b="1" dirty="0">
                <a:solidFill>
                  <a:srgbClr val="FFC000"/>
                </a:solidFill>
                <a:sym typeface="Wingdings" pitchFamily="2" charset="2"/>
              </a:rPr>
              <a:t>B</a:t>
            </a:r>
            <a:r>
              <a:rPr lang="en-US" dirty="0">
                <a:solidFill>
                  <a:prstClr val="black"/>
                </a:solidFill>
                <a:sym typeface="Wingdings" pitchFamily="2" charset="2"/>
              </a:rPr>
              <a:t>  </a:t>
            </a:r>
            <a:r>
              <a:rPr lang="en-US" sz="2400" b="1" dirty="0">
                <a:solidFill>
                  <a:srgbClr val="0000FF"/>
                </a:solidFill>
                <a:sym typeface="Wingdings" pitchFamily="2" charset="2"/>
              </a:rPr>
              <a:t>C</a:t>
            </a:r>
            <a:r>
              <a:rPr lang="en-US" dirty="0">
                <a:solidFill>
                  <a:prstClr val="black"/>
                </a:solidFill>
                <a:sym typeface="Wingdings" pitchFamily="2" charset="2"/>
              </a:rPr>
              <a:t>  </a:t>
            </a:r>
            <a:r>
              <a:rPr lang="en-US" sz="2400" b="1" dirty="0">
                <a:solidFill>
                  <a:srgbClr val="008000"/>
                </a:solidFill>
                <a:sym typeface="Wingdings" pitchFamily="2" charset="2"/>
              </a:rPr>
              <a:t>D</a:t>
            </a:r>
            <a:r>
              <a:rPr lang="en-US" dirty="0">
                <a:solidFill>
                  <a:prstClr val="black"/>
                </a:solidFill>
                <a:sym typeface="Wingdings" pitchFamily="2" charset="2"/>
              </a:rPr>
              <a:t>  </a:t>
            </a:r>
            <a:r>
              <a:rPr lang="en-US" sz="2400" b="1" dirty="0">
                <a:solidFill>
                  <a:srgbClr val="7030A0"/>
                </a:solidFill>
                <a:sym typeface="Wingdings" pitchFamily="2" charset="2"/>
              </a:rPr>
              <a:t>E</a:t>
            </a:r>
            <a:r>
              <a:rPr lang="en-US" dirty="0">
                <a:solidFill>
                  <a:prstClr val="black"/>
                </a:solidFill>
                <a:sym typeface="Wingdings" pitchFamily="2" charset="2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90119" name="Object 7"/>
          <p:cNvGraphicFramePr>
            <a:graphicFrameLocks noChangeAspect="1"/>
          </p:cNvGraphicFramePr>
          <p:nvPr/>
        </p:nvGraphicFramePr>
        <p:xfrm>
          <a:off x="4724400" y="3886200"/>
          <a:ext cx="3962400" cy="2983031"/>
        </p:xfrm>
        <a:graphic>
          <a:graphicData uri="http://schemas.openxmlformats.org/presentationml/2006/ole">
            <p:oleObj spid="_x0000_s265229" name="Graph" r:id="rId6" imgW="3901440" imgH="2935834" progId="Origin50.Graph">
              <p:embed/>
            </p:oleObj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Spectral Fitting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90118" name="Object 6"/>
          <p:cNvGraphicFramePr>
            <a:graphicFrameLocks noChangeAspect="1"/>
          </p:cNvGraphicFramePr>
          <p:nvPr/>
        </p:nvGraphicFramePr>
        <p:xfrm>
          <a:off x="4970463" y="482600"/>
          <a:ext cx="4376737" cy="3295442"/>
        </p:xfrm>
        <a:graphic>
          <a:graphicData uri="http://schemas.openxmlformats.org/presentationml/2006/ole">
            <p:oleObj spid="_x0000_s267273" name="Graph" r:id="rId4" imgW="3901440" imgH="2935834" progId="Origin50.Graph">
              <p:embed/>
            </p:oleObj>
          </a:graphicData>
        </a:graphic>
      </p:graphicFrame>
      <p:graphicFrame>
        <p:nvGraphicFramePr>
          <p:cNvPr id="90119" name="Object 7"/>
          <p:cNvGraphicFramePr>
            <a:graphicFrameLocks noChangeAspect="1"/>
          </p:cNvGraphicFramePr>
          <p:nvPr/>
        </p:nvGraphicFramePr>
        <p:xfrm>
          <a:off x="5080000" y="3733800"/>
          <a:ext cx="3962400" cy="2983031"/>
        </p:xfrm>
        <a:graphic>
          <a:graphicData uri="http://schemas.openxmlformats.org/presentationml/2006/ole">
            <p:oleObj spid="_x0000_s267274" name="Graph" r:id="rId5" imgW="3901440" imgH="2935834" progId="Origin50.Graph">
              <p:embed/>
            </p:oleObj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Spectral Fitting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74625" y="2593320"/>
          <a:ext cx="4538663" cy="1997936"/>
        </p:xfrm>
        <a:graphic>
          <a:graphicData uri="http://schemas.openxmlformats.org/drawingml/2006/table">
            <a:tbl>
              <a:tblPr/>
              <a:tblGrid>
                <a:gridCol w="1145540"/>
                <a:gridCol w="957034"/>
                <a:gridCol w="870032"/>
                <a:gridCol w="870032"/>
                <a:gridCol w="696025"/>
              </a:tblGrid>
              <a:tr h="5722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 dirty="0">
                          <a:latin typeface="Times"/>
                          <a:ea typeface="Times New Roman"/>
                          <a:cs typeface="Times New Roman"/>
                        </a:rPr>
                        <a:t>Solvent</a:t>
                      </a:r>
                      <a:endParaRPr lang="en-US" sz="1400" kern="1000" dirty="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i="1" kern="1000">
                          <a:latin typeface="Times"/>
                          <a:ea typeface="Times New Roman"/>
                          <a:cs typeface="Times New Roman"/>
                        </a:rPr>
                        <a:t>k</a:t>
                      </a:r>
                      <a:r>
                        <a:rPr lang="en-US" sz="1400" kern="1000" baseline="-25000">
                          <a:latin typeface="Times"/>
                          <a:ea typeface="Times New Roman"/>
                          <a:cs typeface="Times New Roman"/>
                        </a:rPr>
                        <a:t>A→B</a:t>
                      </a:r>
                      <a:endParaRPr lang="en-US" sz="1400" kern="1000">
                        <a:latin typeface="Arno Pro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(10</a:t>
                      </a:r>
                      <a:r>
                        <a:rPr lang="en-US" sz="1400" kern="1000" baseline="30000">
                          <a:latin typeface="Times"/>
                          <a:ea typeface="Times New Roman"/>
                          <a:cs typeface="Times New Roman"/>
                        </a:rPr>
                        <a:t>-4</a:t>
                      </a: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 s</a:t>
                      </a:r>
                      <a:r>
                        <a:rPr lang="en-US" sz="1400" kern="1000" baseline="30000">
                          <a:latin typeface="Times"/>
                          <a:ea typeface="Times New Roman"/>
                          <a:cs typeface="Times New Roman"/>
                        </a:rPr>
                        <a:t>-1</a:t>
                      </a: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 kern="100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i="1" kern="1000">
                          <a:latin typeface="Times"/>
                          <a:ea typeface="Times New Roman"/>
                          <a:cs typeface="Times New Roman"/>
                        </a:rPr>
                        <a:t>k</a:t>
                      </a:r>
                      <a:r>
                        <a:rPr lang="en-US" sz="1400" kern="1000" baseline="-25000">
                          <a:latin typeface="Times"/>
                          <a:ea typeface="Times New Roman"/>
                          <a:cs typeface="Times New Roman"/>
                        </a:rPr>
                        <a:t>B→C</a:t>
                      </a:r>
                      <a:endParaRPr lang="en-US" sz="1400" kern="1000">
                        <a:latin typeface="Arno Pro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(10</a:t>
                      </a:r>
                      <a:r>
                        <a:rPr lang="en-US" sz="1400" kern="1000" baseline="30000">
                          <a:latin typeface="Times"/>
                          <a:ea typeface="Times New Roman"/>
                          <a:cs typeface="Times New Roman"/>
                        </a:rPr>
                        <a:t>-4</a:t>
                      </a: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 s</a:t>
                      </a:r>
                      <a:r>
                        <a:rPr lang="en-US" sz="1400" kern="1000" baseline="30000">
                          <a:latin typeface="Times"/>
                          <a:ea typeface="Times New Roman"/>
                          <a:cs typeface="Times New Roman"/>
                        </a:rPr>
                        <a:t>-1</a:t>
                      </a: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 kern="100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i="1" kern="1000">
                          <a:latin typeface="Times"/>
                          <a:ea typeface="Times New Roman"/>
                          <a:cs typeface="Times New Roman"/>
                        </a:rPr>
                        <a:t>k</a:t>
                      </a:r>
                      <a:r>
                        <a:rPr lang="en-US" sz="1400" kern="1000" baseline="-25000">
                          <a:latin typeface="Times"/>
                          <a:ea typeface="Times New Roman"/>
                          <a:cs typeface="Times New Roman"/>
                        </a:rPr>
                        <a:t>C→D</a:t>
                      </a:r>
                      <a:endParaRPr lang="en-US" sz="1400" kern="1000">
                        <a:latin typeface="Arno Pro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(10</a:t>
                      </a:r>
                      <a:r>
                        <a:rPr lang="en-US" sz="1400" kern="1000" baseline="30000">
                          <a:latin typeface="Times"/>
                          <a:ea typeface="Times New Roman"/>
                          <a:cs typeface="Times New Roman"/>
                        </a:rPr>
                        <a:t>-5</a:t>
                      </a: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 s</a:t>
                      </a:r>
                      <a:r>
                        <a:rPr lang="en-US" sz="1400" kern="1000" baseline="30000">
                          <a:latin typeface="Times"/>
                          <a:ea typeface="Times New Roman"/>
                          <a:cs typeface="Times New Roman"/>
                        </a:rPr>
                        <a:t>-1</a:t>
                      </a: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 kern="100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i="1" kern="1000">
                          <a:latin typeface="Times"/>
                          <a:ea typeface="Times New Roman"/>
                          <a:cs typeface="Times New Roman"/>
                        </a:rPr>
                        <a:t>k</a:t>
                      </a:r>
                      <a:r>
                        <a:rPr lang="en-US" sz="1400" kern="1000" baseline="-25000">
                          <a:latin typeface="Times"/>
                          <a:ea typeface="Times New Roman"/>
                          <a:cs typeface="Times New Roman"/>
                        </a:rPr>
                        <a:t>D→E</a:t>
                      </a:r>
                      <a:endParaRPr lang="en-US" sz="1400" kern="1000">
                        <a:latin typeface="Arno Pro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(10</a:t>
                      </a:r>
                      <a:r>
                        <a:rPr lang="en-US" sz="1400" kern="1000" baseline="30000">
                          <a:latin typeface="Times"/>
                          <a:ea typeface="Times New Roman"/>
                          <a:cs typeface="Times New Roman"/>
                        </a:rPr>
                        <a:t>-6</a:t>
                      </a: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 s</a:t>
                      </a:r>
                      <a:r>
                        <a:rPr lang="en-US" sz="1400" kern="1000" baseline="30000">
                          <a:latin typeface="Times"/>
                          <a:ea typeface="Times New Roman"/>
                          <a:cs typeface="Times New Roman"/>
                        </a:rPr>
                        <a:t>-1</a:t>
                      </a: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 kern="100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 dirty="0">
                          <a:latin typeface="Times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n-US" sz="1400" kern="1000" baseline="-25000" dirty="0">
                          <a:latin typeface="Times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kern="1000" dirty="0">
                          <a:latin typeface="Times"/>
                          <a:ea typeface="Times New Roman"/>
                          <a:cs typeface="Times New Roman"/>
                        </a:rPr>
                        <a:t>O</a:t>
                      </a:r>
                      <a:endParaRPr lang="en-US" sz="1400" kern="1000" dirty="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 dirty="0">
                          <a:latin typeface="Times"/>
                          <a:ea typeface="Times New Roman"/>
                          <a:cs typeface="Times New Roman"/>
                        </a:rPr>
                        <a:t>2.8 (0.06)</a:t>
                      </a:r>
                      <a:endParaRPr lang="en-US" sz="1400" kern="1000" dirty="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 dirty="0">
                          <a:latin typeface="Times"/>
                          <a:ea typeface="Times New Roman"/>
                          <a:cs typeface="Times New Roman"/>
                        </a:rPr>
                        <a:t>1.3 (0.07)</a:t>
                      </a:r>
                      <a:endParaRPr lang="en-US" sz="1400" kern="1000" dirty="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 dirty="0">
                          <a:latin typeface="Times"/>
                          <a:ea typeface="Times New Roman"/>
                          <a:cs typeface="Times New Roman"/>
                        </a:rPr>
                        <a:t>3.4 (0.07)</a:t>
                      </a:r>
                      <a:endParaRPr lang="en-US" sz="1400" kern="1000" dirty="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 dirty="0">
                          <a:latin typeface="Times"/>
                          <a:ea typeface="Times New Roman"/>
                          <a:cs typeface="Times New Roman"/>
                        </a:rPr>
                        <a:t>4.0 (0.6)</a:t>
                      </a:r>
                      <a:endParaRPr lang="en-US" sz="1400" kern="1000" dirty="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564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en-US" sz="1400" kern="1000" baseline="-25000">
                          <a:latin typeface="Times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O</a:t>
                      </a:r>
                      <a:endParaRPr lang="en-US" sz="1400" kern="100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8.3 (0.08)</a:t>
                      </a:r>
                      <a:endParaRPr lang="en-US" sz="1400" kern="100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1.1 (0.02)</a:t>
                      </a:r>
                      <a:endParaRPr lang="en-US" sz="1400" kern="100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2.9 (0.07)</a:t>
                      </a:r>
                      <a:endParaRPr lang="en-US" sz="1400" kern="100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4.8 (1.1)</a:t>
                      </a:r>
                      <a:endParaRPr lang="en-US" sz="1400" kern="100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64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0.1 M HClO</a:t>
                      </a:r>
                      <a:r>
                        <a:rPr lang="en-US" sz="1400" kern="1000" baseline="-25000">
                          <a:latin typeface="Times"/>
                          <a:ea typeface="Times New Roman"/>
                          <a:cs typeface="Times New Roman"/>
                        </a:rPr>
                        <a:t>4</a:t>
                      </a:r>
                      <a:endParaRPr lang="en-US" sz="1400" kern="100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3.2 (0.3)</a:t>
                      </a:r>
                      <a:endParaRPr lang="en-US" sz="1400" kern="100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1.5 (0.06)</a:t>
                      </a:r>
                      <a:endParaRPr lang="en-US" sz="1400" kern="100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2.9 (0.09)</a:t>
                      </a:r>
                      <a:endParaRPr lang="en-US" sz="1400" kern="100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1.6 (0.4)</a:t>
                      </a:r>
                      <a:endParaRPr lang="en-US" sz="1400" kern="100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64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 dirty="0">
                          <a:latin typeface="Times"/>
                          <a:ea typeface="Times New Roman"/>
                          <a:cs typeface="Times New Roman"/>
                        </a:rPr>
                        <a:t>0.1 M </a:t>
                      </a:r>
                      <a:r>
                        <a:rPr lang="en-US" sz="1400" kern="1000" dirty="0" smtClean="0">
                          <a:latin typeface="Times"/>
                          <a:ea typeface="Times New Roman"/>
                          <a:cs typeface="Times New Roman"/>
                        </a:rPr>
                        <a:t>HClO</a:t>
                      </a:r>
                      <a:r>
                        <a:rPr lang="en-US" sz="1400" kern="1000" baseline="-25000" dirty="0" smtClean="0">
                          <a:latin typeface="Times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1400" kern="1000" baseline="30000" dirty="0" smtClean="0">
                          <a:latin typeface="Times"/>
                          <a:ea typeface="Times New Roman"/>
                          <a:cs typeface="Times New Roman"/>
                        </a:rPr>
                        <a:t>b</a:t>
                      </a:r>
                      <a:endParaRPr lang="en-US" sz="1400" kern="1000" dirty="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 dirty="0">
                          <a:latin typeface="Times"/>
                          <a:ea typeface="Times New Roman"/>
                          <a:cs typeface="Times New Roman"/>
                        </a:rPr>
                        <a:t>16.4 (1.4)</a:t>
                      </a:r>
                      <a:endParaRPr lang="en-US" sz="1400" kern="1000" dirty="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2.9 (0.02)</a:t>
                      </a:r>
                      <a:endParaRPr lang="en-US" sz="1400" kern="100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>
                          <a:latin typeface="Times"/>
                          <a:ea typeface="Times New Roman"/>
                          <a:cs typeface="Times New Roman"/>
                        </a:rPr>
                        <a:t>4.9 (0.04)</a:t>
                      </a:r>
                      <a:endParaRPr lang="en-US" sz="1400" kern="100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0" dirty="0">
                          <a:latin typeface="Times"/>
                          <a:ea typeface="Times New Roman"/>
                          <a:cs typeface="Times New Roman"/>
                        </a:rPr>
                        <a:t>2.9 (0.3)</a:t>
                      </a:r>
                      <a:endParaRPr lang="en-US" sz="1400" kern="1000" dirty="0">
                        <a:latin typeface="Arno Pro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74625" y="4794478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Times"/>
                <a:ea typeface="Times New Roman" pitchFamily="18" charset="0"/>
                <a:cs typeface="Times"/>
              </a:rPr>
              <a:t>a) In atmosphere with 455 nm (50 </a:t>
            </a:r>
            <a:r>
              <a:rPr lang="en-US" sz="1400" dirty="0" err="1">
                <a:solidFill>
                  <a:prstClr val="black"/>
                </a:solidFill>
                <a:latin typeface="Times"/>
                <a:ea typeface="Times New Roman" pitchFamily="18" charset="0"/>
                <a:cs typeface="Times"/>
              </a:rPr>
              <a:t>mW</a:t>
            </a:r>
            <a:r>
              <a:rPr lang="en-US" sz="1400" dirty="0">
                <a:solidFill>
                  <a:prstClr val="black"/>
                </a:solidFill>
                <a:latin typeface="Times"/>
                <a:ea typeface="Times New Roman" pitchFamily="18" charset="0"/>
                <a:cs typeface="Times"/>
              </a:rPr>
              <a:t>/cm</a:t>
            </a:r>
            <a:r>
              <a:rPr lang="en-US" sz="1400" baseline="30000" dirty="0">
                <a:solidFill>
                  <a:prstClr val="black"/>
                </a:solidFill>
                <a:latin typeface="Times"/>
                <a:ea typeface="Times New Roman" pitchFamily="18" charset="0"/>
                <a:cs typeface="Times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Times"/>
                <a:ea typeface="Times New Roman" pitchFamily="18" charset="0"/>
                <a:cs typeface="Times"/>
              </a:rPr>
              <a:t>) irradiation unless otherwise noted. </a:t>
            </a:r>
            <a:r>
              <a:rPr lang="en-US" sz="1400" dirty="0" smtClean="0">
                <a:solidFill>
                  <a:prstClr val="black"/>
                </a:solidFill>
                <a:latin typeface="Times"/>
                <a:ea typeface="Times New Roman" pitchFamily="18" charset="0"/>
                <a:cs typeface="Times"/>
              </a:rPr>
              <a:t>b) Bubbled </a:t>
            </a:r>
            <a:r>
              <a:rPr lang="en-US" sz="1400" dirty="0">
                <a:solidFill>
                  <a:prstClr val="black"/>
                </a:solidFill>
                <a:latin typeface="Times"/>
                <a:ea typeface="Times New Roman" pitchFamily="18" charset="0"/>
                <a:cs typeface="Times"/>
              </a:rPr>
              <a:t>with pure O</a:t>
            </a:r>
            <a:r>
              <a:rPr lang="en-US" sz="1400" baseline="-30000" dirty="0">
                <a:solidFill>
                  <a:prstClr val="black"/>
                </a:solidFill>
                <a:latin typeface="Times"/>
                <a:ea typeface="Times New Roman" pitchFamily="18" charset="0"/>
                <a:cs typeface="Times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Times"/>
                <a:ea typeface="Times New Roman" pitchFamily="18" charset="0"/>
                <a:cs typeface="Times"/>
              </a:rPr>
              <a:t>.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0825" y="19939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latin typeface="Times"/>
                <a:ea typeface="Times New Roman" pitchFamily="18" charset="0"/>
                <a:cs typeface="Times New Roman" pitchFamily="18" charset="0"/>
              </a:rPr>
              <a:t>Table 1</a:t>
            </a:r>
            <a:r>
              <a:rPr lang="en-US" sz="1400" dirty="0">
                <a:solidFill>
                  <a:prstClr val="black"/>
                </a:solidFill>
                <a:latin typeface="Times"/>
                <a:ea typeface="Times New Roman" pitchFamily="18" charset="0"/>
                <a:cs typeface="Times New Roman" pitchFamily="18" charset="0"/>
              </a:rPr>
              <a:t>. Reaction rate constants for the photodecomposition of </a:t>
            </a:r>
            <a:r>
              <a:rPr lang="en-US" sz="1400" b="1" dirty="0" err="1">
                <a:solidFill>
                  <a:prstClr val="black"/>
                </a:solidFill>
                <a:latin typeface="Times"/>
                <a:ea typeface="Times New Roman" pitchFamily="18" charset="0"/>
                <a:cs typeface="Times New Roman" pitchFamily="18" charset="0"/>
              </a:rPr>
              <a:t>RuBP</a:t>
            </a:r>
            <a:r>
              <a:rPr lang="en-US" sz="1400" b="1" dirty="0">
                <a:solidFill>
                  <a:prstClr val="black"/>
                </a:solidFill>
                <a:latin typeface="Times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Times"/>
                <a:ea typeface="Times New Roman" pitchFamily="18" charset="0"/>
                <a:cs typeface="Times New Roman" pitchFamily="18" charset="0"/>
              </a:rPr>
              <a:t>(error in parentheses).</a:t>
            </a:r>
            <a:r>
              <a:rPr lang="en-US" sz="1400" baseline="30000" dirty="0">
                <a:solidFill>
                  <a:prstClr val="black"/>
                </a:solidFill>
                <a:latin typeface="Times"/>
                <a:ea typeface="Times New Roman" pitchFamily="18" charset="0"/>
                <a:cs typeface="Times New Roman" pitchFamily="18" charset="0"/>
              </a:rPr>
              <a:t>a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Potential Complications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225" y="4114800"/>
            <a:ext cx="4203700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2200" b="1" u="sng" dirty="0" smtClean="0"/>
              <a:t>With the </a:t>
            </a:r>
            <a:r>
              <a:rPr lang="en-US" sz="2200" b="1" u="sng" dirty="0" err="1" smtClean="0"/>
              <a:t>Cuvette</a:t>
            </a:r>
            <a:r>
              <a:rPr lang="en-US" sz="2200" b="1" u="sng" dirty="0" smtClean="0"/>
              <a:t> + Solvent</a:t>
            </a:r>
          </a:p>
          <a:p>
            <a:pPr marL="228600">
              <a:spcAft>
                <a:spcPts val="500"/>
              </a:spcAft>
              <a:buFont typeface="Arial" pitchFamily="34" charset="0"/>
              <a:buChar char="•"/>
            </a:pPr>
            <a:r>
              <a:rPr lang="en-US" sz="2200" dirty="0" smtClean="0"/>
              <a:t> </a:t>
            </a:r>
            <a:r>
              <a:rPr lang="en-US" sz="2200" dirty="0" err="1" smtClean="0"/>
              <a:t>Cuvette</a:t>
            </a:r>
            <a:r>
              <a:rPr lang="en-US" sz="2200" dirty="0" smtClean="0"/>
              <a:t> non-uniformity</a:t>
            </a:r>
          </a:p>
          <a:p>
            <a:pPr marL="228600">
              <a:spcAft>
                <a:spcPts val="500"/>
              </a:spcAft>
              <a:buFont typeface="Arial" pitchFamily="34" charset="0"/>
              <a:buChar char="•"/>
            </a:pPr>
            <a:r>
              <a:rPr lang="en-US" sz="2200" dirty="0" smtClean="0"/>
              <a:t> Sample holder mobility</a:t>
            </a:r>
          </a:p>
          <a:p>
            <a:pPr marL="228600">
              <a:spcAft>
                <a:spcPts val="500"/>
              </a:spcAft>
              <a:buFont typeface="Arial" pitchFamily="34" charset="0"/>
              <a:buChar char="•"/>
            </a:pPr>
            <a:r>
              <a:rPr lang="en-US" sz="2200" dirty="0" smtClean="0"/>
              <a:t> </a:t>
            </a:r>
            <a:r>
              <a:rPr lang="en-US" sz="2200" dirty="0" err="1" smtClean="0"/>
              <a:t>Lensing</a:t>
            </a:r>
            <a:r>
              <a:rPr lang="en-US" sz="2200" dirty="0" smtClean="0"/>
              <a:t> (abs + heat)</a:t>
            </a:r>
          </a:p>
          <a:p>
            <a:pPr marL="228600">
              <a:spcAft>
                <a:spcPts val="500"/>
              </a:spcAft>
              <a:buFont typeface="Arial" pitchFamily="34" charset="0"/>
              <a:buChar char="•"/>
            </a:pPr>
            <a:r>
              <a:rPr lang="en-US" sz="2200" dirty="0" smtClean="0"/>
              <a:t> Temperature (line broadening)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7525" y="1016000"/>
            <a:ext cx="420370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2200" b="1" u="sng" dirty="0" smtClean="0"/>
              <a:t>With the Sample</a:t>
            </a:r>
          </a:p>
          <a:p>
            <a:pPr marL="228600">
              <a:spcAft>
                <a:spcPts val="500"/>
              </a:spcAft>
              <a:buFont typeface="Arial" pitchFamily="34" charset="0"/>
              <a:buChar char="•"/>
            </a:pPr>
            <a:r>
              <a:rPr lang="en-US" sz="2200" dirty="0" smtClean="0"/>
              <a:t> Photo Reaction/Decomposition</a:t>
            </a:r>
          </a:p>
          <a:p>
            <a:pPr marL="228600">
              <a:spcAft>
                <a:spcPts val="500"/>
              </a:spcAft>
              <a:buFont typeface="Arial" pitchFamily="34" charset="0"/>
              <a:buChar char="•"/>
            </a:pPr>
            <a:r>
              <a:rPr lang="en-US" sz="2200" dirty="0" smtClean="0"/>
              <a:t> Concentration to high </a:t>
            </a:r>
          </a:p>
          <a:p>
            <a:pPr marL="228600" indent="342900">
              <a:spcAft>
                <a:spcPts val="500"/>
              </a:spcAft>
            </a:pPr>
            <a:r>
              <a:rPr lang="en-US" sz="2200" dirty="0" smtClean="0"/>
              <a:t>- non-linear (A &gt; 2)</a:t>
            </a:r>
          </a:p>
          <a:p>
            <a:pPr marL="228600" indent="342900">
              <a:spcAft>
                <a:spcPts val="500"/>
              </a:spcAft>
            </a:pPr>
            <a:r>
              <a:rPr lang="en-US" sz="2200" dirty="0" smtClean="0"/>
              <a:t>- Aggregation</a:t>
            </a:r>
          </a:p>
          <a:p>
            <a:pPr marL="228600" indent="342900">
              <a:spcAft>
                <a:spcPts val="500"/>
              </a:spcAft>
            </a:pPr>
            <a:r>
              <a:rPr lang="en-US" sz="2200" dirty="0" smtClean="0"/>
              <a:t>- Refractive index change</a:t>
            </a:r>
          </a:p>
          <a:p>
            <a:pPr marL="228600">
              <a:spcAft>
                <a:spcPts val="500"/>
              </a:spcAft>
              <a:buFont typeface="Arial" pitchFamily="34" charset="0"/>
              <a:buChar char="•"/>
            </a:pPr>
            <a:r>
              <a:rPr lang="en-US" sz="2200" dirty="0" smtClean="0"/>
              <a:t> Air bubble generation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24425" y="1016000"/>
            <a:ext cx="3660775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2200" b="1" u="sng" dirty="0" smtClean="0"/>
              <a:t>With the Instrument</a:t>
            </a:r>
            <a:endParaRPr lang="en-US" sz="2200" dirty="0" smtClean="0"/>
          </a:p>
          <a:p>
            <a:pPr marL="228600">
              <a:spcAft>
                <a:spcPts val="500"/>
              </a:spcAft>
              <a:buFont typeface="Arial" pitchFamily="34" charset="0"/>
              <a:buChar char="•"/>
            </a:pPr>
            <a:r>
              <a:rPr lang="en-US" sz="2200" dirty="0" smtClean="0"/>
              <a:t> Lamp Stability</a:t>
            </a:r>
          </a:p>
          <a:p>
            <a:pPr marL="228600">
              <a:spcAft>
                <a:spcPts val="500"/>
              </a:spcAft>
              <a:buFont typeface="Arial" pitchFamily="34" charset="0"/>
              <a:buChar char="•"/>
            </a:pPr>
            <a:r>
              <a:rPr lang="en-US" sz="2200" dirty="0" smtClean="0"/>
              <a:t> Room Lighting</a:t>
            </a:r>
          </a:p>
          <a:p>
            <a:pPr marL="228600">
              <a:spcAft>
                <a:spcPts val="500"/>
              </a:spcAft>
              <a:buFont typeface="Arial" pitchFamily="34" charset="0"/>
              <a:buChar char="•"/>
            </a:pPr>
            <a:r>
              <a:rPr lang="en-US" sz="2200" dirty="0" smtClean="0"/>
              <a:t> Noise</a:t>
            </a:r>
          </a:p>
        </p:txBody>
      </p:sp>
      <p:pic>
        <p:nvPicPr>
          <p:cNvPr id="229378" name="Picture 2" descr="Fig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575" y="4006483"/>
            <a:ext cx="3643113" cy="2241917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Absorption End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8038" y="2616787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Any Questions?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6434" y="5238750"/>
            <a:ext cx="15906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7174" y="5133975"/>
            <a:ext cx="225742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0473" y="3461205"/>
            <a:ext cx="15716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8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6455" y="3410632"/>
            <a:ext cx="2154460" cy="165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Absorption Spectrum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25604" name="Picture 4" descr="Image 5- absorbance spectr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3275" y="906462"/>
            <a:ext cx="2800350" cy="2219326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6900033" y="583684"/>
            <a:ext cx="2064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Alexandrite Gemstone</a:t>
            </a:r>
          </a:p>
          <a:p>
            <a:pPr algn="ctr"/>
            <a:r>
              <a:rPr lang="en-US" sz="1600" dirty="0" smtClean="0"/>
              <a:t>BeAl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</a:t>
            </a:r>
            <a:r>
              <a:rPr lang="en-US" sz="1600" baseline="-25000" dirty="0" smtClean="0"/>
              <a:t>4 </a:t>
            </a:r>
            <a:r>
              <a:rPr lang="en-US" sz="1600" dirty="0" smtClean="0"/>
              <a:t>(+ Cr</a:t>
            </a:r>
            <a:r>
              <a:rPr lang="en-US" sz="1600" baseline="30000" dirty="0" smtClean="0"/>
              <a:t>3+ </a:t>
            </a:r>
            <a:r>
              <a:rPr lang="en-US" sz="1600" dirty="0" smtClean="0"/>
              <a:t>doping)</a:t>
            </a:r>
            <a:endParaRPr lang="en-US" sz="1600" dirty="0"/>
          </a:p>
        </p:txBody>
      </p:sp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4325" y="895350"/>
            <a:ext cx="27432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91350" y="1157288"/>
            <a:ext cx="19240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1447800" y="3895725"/>
            <a:ext cx="1257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Sunlight</a:t>
            </a:r>
            <a:endParaRPr lang="en-US" sz="2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1438276" y="5391150"/>
            <a:ext cx="1914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Candle/</a:t>
            </a:r>
          </a:p>
          <a:p>
            <a:r>
              <a:rPr lang="en-US" sz="2400" b="1" dirty="0" smtClean="0"/>
              <a:t>Incandescent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30752</TotalTime>
  <Words>2443</Words>
  <Application>Microsoft Office PowerPoint</Application>
  <PresentationFormat>On-screen Show (4:3)</PresentationFormat>
  <Paragraphs>853</Paragraphs>
  <Slides>83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83</vt:i4>
      </vt:variant>
    </vt:vector>
  </HeadingPairs>
  <TitlesOfParts>
    <vt:vector size="88" baseType="lpstr">
      <vt:lpstr>Office Theme</vt:lpstr>
      <vt:lpstr>CS ChemDraw Drawing</vt:lpstr>
      <vt:lpstr>Graph</vt:lpstr>
      <vt:lpstr>PaperPort Document</vt:lpstr>
      <vt:lpstr>Bitmap Image</vt:lpstr>
      <vt:lpstr>CHM 5175: Part 2.3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Atomic/Molecular Absorptions</dc:title>
  <dc:creator>Vastib</dc:creator>
  <cp:lastModifiedBy>Vastib</cp:lastModifiedBy>
  <cp:revision>96</cp:revision>
  <dcterms:created xsi:type="dcterms:W3CDTF">2013-07-05T17:21:50Z</dcterms:created>
  <dcterms:modified xsi:type="dcterms:W3CDTF">2013-11-04T22:04:15Z</dcterms:modified>
</cp:coreProperties>
</file>